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</p:sldMasterIdLst>
  <p:sldIdLst>
    <p:sldId id="260" r:id="rId3"/>
    <p:sldId id="320" r:id="rId4"/>
    <p:sldId id="323" r:id="rId5"/>
    <p:sldId id="324" r:id="rId6"/>
    <p:sldId id="321" r:id="rId7"/>
    <p:sldId id="322" r:id="rId8"/>
    <p:sldId id="261" r:id="rId9"/>
    <p:sldId id="319" r:id="rId10"/>
    <p:sldId id="317" r:id="rId11"/>
    <p:sldId id="325" r:id="rId12"/>
    <p:sldId id="326" r:id="rId13"/>
    <p:sldId id="327" r:id="rId14"/>
    <p:sldId id="412" r:id="rId15"/>
    <p:sldId id="413" r:id="rId16"/>
    <p:sldId id="328" r:id="rId17"/>
    <p:sldId id="329" r:id="rId18"/>
    <p:sldId id="330" r:id="rId19"/>
    <p:sldId id="331" r:id="rId20"/>
    <p:sldId id="332" r:id="rId21"/>
    <p:sldId id="333" r:id="rId22"/>
    <p:sldId id="334" r:id="rId23"/>
    <p:sldId id="335" r:id="rId24"/>
    <p:sldId id="336" r:id="rId25"/>
    <p:sldId id="367" r:id="rId26"/>
    <p:sldId id="337" r:id="rId27"/>
    <p:sldId id="338" r:id="rId28"/>
    <p:sldId id="339" r:id="rId29"/>
    <p:sldId id="340" r:id="rId30"/>
    <p:sldId id="341" r:id="rId31"/>
    <p:sldId id="404" r:id="rId32"/>
    <p:sldId id="405" r:id="rId33"/>
    <p:sldId id="407" r:id="rId34"/>
    <p:sldId id="408" r:id="rId35"/>
    <p:sldId id="409" r:id="rId36"/>
    <p:sldId id="410" r:id="rId37"/>
    <p:sldId id="411" r:id="rId38"/>
    <p:sldId id="403" r:id="rId39"/>
    <p:sldId id="402" r:id="rId40"/>
    <p:sldId id="342" r:id="rId41"/>
    <p:sldId id="343" r:id="rId42"/>
    <p:sldId id="344" r:id="rId43"/>
    <p:sldId id="345" r:id="rId44"/>
    <p:sldId id="346" r:id="rId45"/>
    <p:sldId id="347" r:id="rId46"/>
    <p:sldId id="348" r:id="rId47"/>
    <p:sldId id="349" r:id="rId48"/>
    <p:sldId id="355" r:id="rId49"/>
    <p:sldId id="350" r:id="rId50"/>
    <p:sldId id="352" r:id="rId51"/>
    <p:sldId id="353" r:id="rId52"/>
    <p:sldId id="354" r:id="rId53"/>
    <p:sldId id="356" r:id="rId54"/>
    <p:sldId id="357" r:id="rId55"/>
    <p:sldId id="358" r:id="rId56"/>
    <p:sldId id="359" r:id="rId57"/>
    <p:sldId id="360" r:id="rId58"/>
    <p:sldId id="361" r:id="rId59"/>
    <p:sldId id="362" r:id="rId60"/>
    <p:sldId id="363" r:id="rId61"/>
    <p:sldId id="365" r:id="rId62"/>
    <p:sldId id="366" r:id="rId63"/>
    <p:sldId id="414" r:id="rId64"/>
    <p:sldId id="364" r:id="rId65"/>
    <p:sldId id="415" r:id="rId66"/>
    <p:sldId id="368" r:id="rId67"/>
    <p:sldId id="369" r:id="rId68"/>
    <p:sldId id="370" r:id="rId69"/>
    <p:sldId id="371" r:id="rId70"/>
    <p:sldId id="416" r:id="rId71"/>
    <p:sldId id="372" r:id="rId72"/>
    <p:sldId id="373" r:id="rId73"/>
    <p:sldId id="374" r:id="rId74"/>
    <p:sldId id="375" r:id="rId75"/>
    <p:sldId id="376" r:id="rId76"/>
    <p:sldId id="396" r:id="rId77"/>
    <p:sldId id="397" r:id="rId78"/>
    <p:sldId id="398" r:id="rId79"/>
    <p:sldId id="399" r:id="rId80"/>
    <p:sldId id="400" r:id="rId81"/>
    <p:sldId id="401" r:id="rId82"/>
    <p:sldId id="377" r:id="rId83"/>
    <p:sldId id="378" r:id="rId84"/>
    <p:sldId id="379" r:id="rId85"/>
    <p:sldId id="380" r:id="rId86"/>
    <p:sldId id="381" r:id="rId87"/>
    <p:sldId id="382" r:id="rId88"/>
    <p:sldId id="383" r:id="rId89"/>
    <p:sldId id="384" r:id="rId90"/>
    <p:sldId id="385" r:id="rId91"/>
    <p:sldId id="386" r:id="rId92"/>
    <p:sldId id="387" r:id="rId93"/>
    <p:sldId id="388" r:id="rId94"/>
    <p:sldId id="389" r:id="rId95"/>
    <p:sldId id="390" r:id="rId96"/>
    <p:sldId id="391" r:id="rId97"/>
    <p:sldId id="392" r:id="rId98"/>
    <p:sldId id="393" r:id="rId99"/>
    <p:sldId id="394" r:id="rId100"/>
    <p:sldId id="395" r:id="rId10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mo" id="{DD866F18-430B-4BBF-B0EC-FC8924E7BE96}">
          <p14:sldIdLst>
            <p14:sldId id="260"/>
            <p14:sldId id="320"/>
            <p14:sldId id="323"/>
            <p14:sldId id="324"/>
            <p14:sldId id="321"/>
            <p14:sldId id="322"/>
            <p14:sldId id="261"/>
          </p14:sldIdLst>
        </p14:section>
        <p14:section name="Getting Started" id="{65361D29-A9A2-4617-85BF-3C52D5801DCE}">
          <p14:sldIdLst>
            <p14:sldId id="319"/>
            <p14:sldId id="317"/>
            <p14:sldId id="325"/>
            <p14:sldId id="326"/>
            <p14:sldId id="327"/>
            <p14:sldId id="412"/>
            <p14:sldId id="413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67"/>
            <p14:sldId id="337"/>
            <p14:sldId id="338"/>
          </p14:sldIdLst>
        </p14:section>
        <p14:section name="NUnit" id="{129A0FC2-F962-4866-9767-89CF33139BCE}">
          <p14:sldIdLst>
            <p14:sldId id="339"/>
            <p14:sldId id="340"/>
            <p14:sldId id="341"/>
            <p14:sldId id="404"/>
            <p14:sldId id="405"/>
            <p14:sldId id="407"/>
            <p14:sldId id="408"/>
            <p14:sldId id="409"/>
            <p14:sldId id="410"/>
            <p14:sldId id="411"/>
            <p14:sldId id="403"/>
            <p14:sldId id="402"/>
            <p14:sldId id="342"/>
          </p14:sldIdLst>
        </p14:section>
        <p14:section name="Test Doubles" id="{508F9C3F-0623-4FBF-825B-14C42809BE2B}">
          <p14:sldIdLst>
            <p14:sldId id="343"/>
            <p14:sldId id="344"/>
            <p14:sldId id="345"/>
            <p14:sldId id="346"/>
            <p14:sldId id="347"/>
            <p14:sldId id="348"/>
            <p14:sldId id="349"/>
            <p14:sldId id="355"/>
            <p14:sldId id="350"/>
            <p14:sldId id="352"/>
            <p14:sldId id="353"/>
            <p14:sldId id="354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5"/>
            <p14:sldId id="366"/>
            <p14:sldId id="414"/>
            <p14:sldId id="364"/>
          </p14:sldIdLst>
        </p14:section>
        <p14:section name="TDD" id="{F095B07A-C4B4-4D88-9E34-CB7F8F56A94F}">
          <p14:sldIdLst>
            <p14:sldId id="415"/>
            <p14:sldId id="368"/>
            <p14:sldId id="369"/>
            <p14:sldId id="370"/>
            <p14:sldId id="371"/>
          </p14:sldIdLst>
        </p14:section>
        <p14:section name="Best Practices" id="{835DB9B6-BF92-483A-A6BF-50814F9EFA32}">
          <p14:sldIdLst>
            <p14:sldId id="416"/>
            <p14:sldId id="372"/>
            <p14:sldId id="373"/>
            <p14:sldId id="374"/>
            <p14:sldId id="375"/>
            <p14:sldId id="376"/>
            <p14:sldId id="396"/>
            <p14:sldId id="397"/>
            <p14:sldId id="398"/>
            <p14:sldId id="399"/>
            <p14:sldId id="400"/>
            <p14:sldId id="401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9B268F-D5A6-4847-80C1-A70FE13B7D9B}" v="1" dt="2021-05-22T22:47:20.646"/>
    <p1510:client id="{854EE007-686C-4CE2-8CEB-DA3B1110072E}" v="2" dt="2021-04-16T13:45:02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27"/>
  </p:normalViewPr>
  <p:slideViewPr>
    <p:cSldViewPr snapToGrid="0" showGuides="1">
      <p:cViewPr varScale="1">
        <p:scale>
          <a:sx n="128" d="100"/>
          <a:sy n="128" d="100"/>
        </p:scale>
        <p:origin x="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07" Type="http://schemas.microsoft.com/office/2015/10/relationships/revisionInfo" Target="revisionInfo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microsoft.com/office/2016/11/relationships/changesInfo" Target="changesInfos/changesInfo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854EE007-686C-4CE2-8CEB-DA3B1110072E}"/>
    <pc:docChg chg="modSld">
      <pc:chgData name="Guest User" userId="" providerId="Windows Live" clId="Web-{854EE007-686C-4CE2-8CEB-DA3B1110072E}" dt="2021-04-16T13:45:02.174" v="1" actId="20577"/>
      <pc:docMkLst>
        <pc:docMk/>
      </pc:docMkLst>
      <pc:sldChg chg="modSp">
        <pc:chgData name="Guest User" userId="" providerId="Windows Live" clId="Web-{854EE007-686C-4CE2-8CEB-DA3B1110072E}" dt="2021-04-16T13:45:02.174" v="1" actId="20577"/>
        <pc:sldMkLst>
          <pc:docMk/>
          <pc:sldMk cId="1859742455" sldId="385"/>
        </pc:sldMkLst>
        <pc:spChg chg="mod">
          <ac:chgData name="Guest User" userId="" providerId="Windows Live" clId="Web-{854EE007-686C-4CE2-8CEB-DA3B1110072E}" dt="2021-04-16T13:45:02.174" v="1" actId="20577"/>
          <ac:spMkLst>
            <pc:docMk/>
            <pc:sldMk cId="1859742455" sldId="385"/>
            <ac:spMk id="4" creationId="{00000000-0000-0000-0000-000000000000}"/>
          </ac:spMkLst>
        </pc:spChg>
      </pc:sldChg>
    </pc:docChg>
  </pc:docChgLst>
  <pc:docChgLst>
    <pc:chgData name="Guest User" providerId="Windows Live" clId="Web-{1B9B268F-D5A6-4847-80C1-A70FE13B7D9B}"/>
    <pc:docChg chg="modSld">
      <pc:chgData name="Guest User" userId="" providerId="Windows Live" clId="Web-{1B9B268F-D5A6-4847-80C1-A70FE13B7D9B}" dt="2021-05-22T22:47:20.646" v="0"/>
      <pc:docMkLst>
        <pc:docMk/>
      </pc:docMkLst>
      <pc:sldChg chg="addSp">
        <pc:chgData name="Guest User" userId="" providerId="Windows Live" clId="Web-{1B9B268F-D5A6-4847-80C1-A70FE13B7D9B}" dt="2021-05-22T22:47:20.646" v="0"/>
        <pc:sldMkLst>
          <pc:docMk/>
          <pc:sldMk cId="1543974715" sldId="260"/>
        </pc:sldMkLst>
        <pc:spChg chg="add">
          <ac:chgData name="Guest User" userId="" providerId="Windows Live" clId="Web-{1B9B268F-D5A6-4847-80C1-A70FE13B7D9B}" dt="2021-05-22T22:47:20.646" v="0"/>
          <ac:spMkLst>
            <pc:docMk/>
            <pc:sldMk cId="1543974715" sldId="260"/>
            <ac:spMk id="3" creationId="{38C32134-051A-4E28-8505-461CF2B341D1}"/>
          </ac:spMkLst>
        </pc:spChg>
      </pc:sldChg>
    </pc:docChg>
  </pc:docChgLst>
  <pc:docChgLst>
    <pc:chgData name="Purvesh Maheshwari" userId="47728ab58509cd7a" providerId="LiveId" clId="{4FDAD538-E069-424F-8233-600C36417EA7}"/>
    <pc:docChg chg="undo custSel modSld">
      <pc:chgData name="Purvesh Maheshwari" userId="47728ab58509cd7a" providerId="LiveId" clId="{4FDAD538-E069-424F-8233-600C36417EA7}" dt="2020-06-04T22:07:12.054" v="2" actId="20577"/>
      <pc:docMkLst>
        <pc:docMk/>
      </pc:docMkLst>
      <pc:sldChg chg="modSp">
        <pc:chgData name="Purvesh Maheshwari" userId="47728ab58509cd7a" providerId="LiveId" clId="{4FDAD538-E069-424F-8233-600C36417EA7}" dt="2020-06-04T22:07:12.054" v="2" actId="20577"/>
        <pc:sldMkLst>
          <pc:docMk/>
          <pc:sldMk cId="1543974715" sldId="260"/>
        </pc:sldMkLst>
        <pc:spChg chg="mod">
          <ac:chgData name="Purvesh Maheshwari" userId="47728ab58509cd7a" providerId="LiveId" clId="{4FDAD538-E069-424F-8233-600C36417EA7}" dt="2020-06-04T22:07:12.054" v="2" actId="20577"/>
          <ac:spMkLst>
            <pc:docMk/>
            <pc:sldMk cId="1543974715" sldId="260"/>
            <ac:spMk id="2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jpeg>
</file>

<file path=ppt/media/image6.jpeg>
</file>

<file path=ppt/media/image7.png>
</file>

<file path=ppt/media/image8.gif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gineerSpock-Udemy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25691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7131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3312">
          <p15:clr>
            <a:srgbClr val="A4A3A4"/>
          </p15:clr>
        </p15:guide>
        <p15:guide id="5" pos="1536">
          <p15:clr>
            <a:srgbClr val="A4A3A4"/>
          </p15:clr>
        </p15:guide>
        <p15:guide id="6" pos="2688">
          <p15:clr>
            <a:srgbClr val="A4A3A4"/>
          </p15:clr>
        </p15:guide>
        <p15:guide id="7" pos="384">
          <p15:clr>
            <a:srgbClr val="A4A3A4"/>
          </p15:clr>
        </p15:guide>
        <p15:guide id="8" pos="4992">
          <p15:clr>
            <a:srgbClr val="A4A3A4"/>
          </p15:clr>
        </p15:guide>
        <p15:guide id="9" pos="6144">
          <p15:clr>
            <a:srgbClr val="A4A3A4"/>
          </p15:clr>
        </p15:guide>
        <p15:guide id="10" pos="7296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-83127" y="1592273"/>
            <a:ext cx="5469775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Next Video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 userDrawn="1"/>
        </p:nvSpPr>
        <p:spPr>
          <a:xfrm>
            <a:off x="1349433" y="2255054"/>
            <a:ext cx="424503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EF742D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5815700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3312">
          <p15:clr>
            <a:srgbClr val="A4A3A4"/>
          </p15:clr>
        </p15:guide>
        <p15:guide id="5" pos="1536">
          <p15:clr>
            <a:srgbClr val="A4A3A4"/>
          </p15:clr>
        </p15:guide>
        <p15:guide id="6" pos="2688">
          <p15:clr>
            <a:srgbClr val="A4A3A4"/>
          </p15:clr>
        </p15:guide>
        <p15:guide id="7" pos="384">
          <p15:clr>
            <a:srgbClr val="A4A3A4"/>
          </p15:clr>
        </p15:guide>
        <p15:guide id="8" pos="4992">
          <p15:clr>
            <a:srgbClr val="A4A3A4"/>
          </p15:clr>
        </p15:guide>
        <p15:guide id="9" pos="6144">
          <p15:clr>
            <a:srgbClr val="A4A3A4"/>
          </p15:clr>
        </p15:guide>
        <p15:guide id="10" pos="7296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96837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5301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7150"/>
            <a:ext cx="10515600" cy="1325563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839788" y="2592536"/>
            <a:ext cx="5157787" cy="1629603"/>
          </a:xfrm>
        </p:spPr>
        <p:txBody>
          <a:bodyPr/>
          <a:lstStyle>
            <a:lvl1pPr marL="514350" indent="-514350">
              <a:buFont typeface="+mj-lt"/>
              <a:buAutoNum type="arabicPeriod"/>
              <a:defRPr sz="2000" baseline="0"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Point 1</a:t>
            </a:r>
          </a:p>
          <a:p>
            <a:pPr lvl="0"/>
            <a:r>
              <a:rPr lang="en-US" dirty="0"/>
              <a:t>Point 2</a:t>
            </a:r>
          </a:p>
          <a:p>
            <a:pPr lvl="0"/>
            <a:r>
              <a:rPr lang="en-US" dirty="0"/>
              <a:t>Point 3</a:t>
            </a:r>
          </a:p>
          <a:p>
            <a:pPr lvl="0"/>
            <a:endParaRPr lang="en-US" dirty="0"/>
          </a:p>
          <a:p>
            <a:pPr lvl="0"/>
            <a:endParaRPr lang="ru-RU" dirty="0"/>
          </a:p>
        </p:txBody>
      </p:sp>
      <p:sp>
        <p:nvSpPr>
          <p:cNvPr id="11" name="Объект 3"/>
          <p:cNvSpPr>
            <a:spLocks noGrp="1"/>
          </p:cNvSpPr>
          <p:nvPr>
            <p:ph sz="half" idx="10" hasCustomPrompt="1"/>
          </p:nvPr>
        </p:nvSpPr>
        <p:spPr>
          <a:xfrm>
            <a:off x="857017" y="4414711"/>
            <a:ext cx="4581676" cy="387877"/>
          </a:xfrm>
        </p:spPr>
        <p:txBody>
          <a:bodyPr/>
          <a:lstStyle>
            <a:lvl1pPr marL="0" indent="0">
              <a:buFont typeface="+mj-lt"/>
              <a:buNone/>
              <a:defRPr sz="1600" baseline="0"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http://additional.info</a:t>
            </a: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7210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0096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736061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WPF Essentials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775" y="4120342"/>
            <a:ext cx="6026810" cy="1173193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6449849" y="2861317"/>
            <a:ext cx="185339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Elias Fofanov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cxnSp>
        <p:nvCxnSpPr>
          <p:cNvPr id="16" name="Прямая соединительная линия 15"/>
          <p:cNvCxnSpPr>
            <a:cxnSpLocks/>
          </p:cNvCxnSpPr>
          <p:nvPr userDrawn="1"/>
        </p:nvCxnSpPr>
        <p:spPr>
          <a:xfrm>
            <a:off x="3275215" y="5439500"/>
            <a:ext cx="5660967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786779" y="5480073"/>
            <a:ext cx="263783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http://engineerspock.com</a:t>
            </a:r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sz="1800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553" y="2784564"/>
            <a:ext cx="3036530" cy="25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07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4992">
          <p15:clr>
            <a:srgbClr val="F26B43"/>
          </p15:clr>
        </p15:guide>
        <p15:guide id="3" pos="2688">
          <p15:clr>
            <a:srgbClr val="F26B43"/>
          </p15:clr>
        </p15:guide>
        <p15:guide id="4" orient="horz" pos="2160">
          <p15:clr>
            <a:srgbClr val="F26B43"/>
          </p15:clr>
        </p15:guide>
        <p15:guide id="5" orient="horz" pos="1008">
          <p15:clr>
            <a:srgbClr val="F26B43"/>
          </p15:clr>
        </p15:guide>
        <p15:guide id="6" orient="horz" pos="33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241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7996"/>
            <a:ext cx="12192001" cy="62000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5" t="520" r="6104" b="31884"/>
          <a:stretch/>
        </p:blipFill>
        <p:spPr>
          <a:xfrm>
            <a:off x="0" y="5619750"/>
            <a:ext cx="81915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80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8" r:id="rId2"/>
    <p:sldLayoutId id="2147483664" r:id="rId3"/>
    <p:sldLayoutId id="2147483665" r:id="rId4"/>
    <p:sldLayoutId id="2147483666" r:id="rId5"/>
    <p:sldLayoutId id="2147483667" r:id="rId6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F742D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F742D"/>
        </a:buClr>
        <a:buFont typeface="Arial" panose="020B0604020202020204" pitchFamily="34" charset="0"/>
        <a:buChar char="•"/>
        <a:defRPr sz="2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F742D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F742D"/>
        </a:buClr>
        <a:buFont typeface="Arial" panose="020B0604020202020204" pitchFamily="34" charset="0"/>
        <a:buChar char="•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F742D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F742D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2688">
          <p15:clr>
            <a:srgbClr val="F26B43"/>
          </p15:clr>
        </p15:guide>
        <p15:guide id="3" pos="1536">
          <p15:clr>
            <a:srgbClr val="F26B43"/>
          </p15:clr>
        </p15:guide>
        <p15:guide id="4" pos="4992">
          <p15:clr>
            <a:srgbClr val="F26B43"/>
          </p15:clr>
        </p15:guide>
        <p15:guide id="5" pos="6144">
          <p15:clr>
            <a:srgbClr val="F26B43"/>
          </p15:clr>
        </p15:guide>
        <p15:guide id="6" pos="7296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orient="horz" pos="1008">
          <p15:clr>
            <a:srgbClr val="F26B43"/>
          </p15:clr>
        </p15:guide>
        <p15:guide id="10" orient="horz" pos="33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8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upling_(computer_programming)" TargetMode="Externa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en-us/library/system.io.fileinfo.aspx" TargetMode="External"/><Relationship Id="rId2" Type="http://schemas.openxmlformats.org/officeDocument/2006/relationships/hyperlink" Target="http://systemwrapper.codeplex.com/" TargetMode="Externa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11497112" cy="217806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Learn Unit Testing with NUnit and C#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C32134-051A-4E28-8505-461CF2B341D1}"/>
              </a:ext>
            </a:extLst>
          </p:cNvPr>
          <p:cNvSpPr txBox="1"/>
          <p:nvPr/>
        </p:nvSpPr>
        <p:spPr>
          <a:xfrm>
            <a:off x="4724400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43974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Unit Test?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 dirty="0"/>
              <a:t>A </a:t>
            </a:r>
            <a:r>
              <a:rPr lang="en-US" sz="3600" b="1" dirty="0"/>
              <a:t>unit test is a function </a:t>
            </a:r>
            <a:r>
              <a:rPr lang="en-US" sz="3600" dirty="0"/>
              <a:t>which calls another function (unit) and checks the correctness of the outcome from the called function.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00975763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SUT?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 dirty="0"/>
              <a:t>A </a:t>
            </a:r>
            <a:r>
              <a:rPr lang="en-US" sz="3600" b="1" dirty="0"/>
              <a:t>“system under test” (SUT) </a:t>
            </a:r>
            <a:r>
              <a:rPr lang="en-US" sz="3600" dirty="0"/>
              <a:t>is an instance of an object, the units of which are going to be tested.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71246208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Integration Testing?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7937506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b="1" dirty="0"/>
              <a:t>Integration testing </a:t>
            </a:r>
            <a:r>
              <a:rPr lang="en-US" sz="2400" dirty="0"/>
              <a:t>is testing a unit of work </a:t>
            </a:r>
            <a:br>
              <a:rPr lang="en-US" sz="2400" dirty="0"/>
            </a:br>
            <a:r>
              <a:rPr lang="en-US" sz="2400" b="1" dirty="0"/>
              <a:t>without having full control over all of it</a:t>
            </a: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dirty="0"/>
              <a:t>and using one or more of its real dependencies, </a:t>
            </a:r>
            <a:br>
              <a:rPr lang="en-US" sz="2400" dirty="0"/>
            </a:br>
            <a:r>
              <a:rPr lang="en-US" sz="2400" dirty="0"/>
              <a:t>such as time, network, database, threads, </a:t>
            </a:r>
            <a:br>
              <a:rPr lang="en-US" sz="2400" dirty="0"/>
            </a:br>
            <a:r>
              <a:rPr lang="en-US" sz="2400" dirty="0"/>
              <a:t>random number generators, and so on.”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55345570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Unit Testing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MSTest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NUnit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xUnit.NET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2486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Integration Testing?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7937506" cy="45064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There is a </a:t>
            </a:r>
            <a:r>
              <a:rPr lang="en-US" sz="2400" b="1" dirty="0"/>
              <a:t>little difference </a:t>
            </a:r>
            <a:r>
              <a:rPr lang="en-US" sz="2400" dirty="0"/>
              <a:t>between </a:t>
            </a:r>
            <a:r>
              <a:rPr lang="en-US" sz="2400" dirty="0" err="1"/>
              <a:t>iunit</a:t>
            </a:r>
            <a:r>
              <a:rPr lang="en-US" sz="2400" dirty="0"/>
              <a:t> testing frameworks.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They all are very similar.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5221092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Unit Testing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NUnit is an old and powerful framework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MSTest integrates with VS seamlessly.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MSTest doesn’t have some “most have” features out of the box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Forget about xUnit.net framework, due to lack of docs and bad API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31487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Naming Conventions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Name testing projects as follows: [</a:t>
            </a:r>
            <a:r>
              <a:rPr lang="en-US" dirty="0" err="1"/>
              <a:t>ProjectUnderTest</a:t>
            </a:r>
            <a:r>
              <a:rPr lang="en-US" dirty="0"/>
              <a:t>].Tests. </a:t>
            </a:r>
            <a:br>
              <a:rPr lang="en-US" dirty="0"/>
            </a:br>
            <a:r>
              <a:rPr lang="en-US" dirty="0"/>
              <a:t>For example, </a:t>
            </a:r>
            <a:r>
              <a:rPr lang="en-US" dirty="0" err="1"/>
              <a:t>TransactionModel.Tests</a:t>
            </a:r>
            <a:r>
              <a:rPr lang="en-US" dirty="0"/>
              <a:t>.</a:t>
            </a:r>
            <a:endParaRPr lang="ru-RU">
              <a:cs typeface="Calibri"/>
            </a:endParaRP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Name testing classes as follows: [</a:t>
            </a:r>
            <a:r>
              <a:rPr lang="en-US" dirty="0" err="1"/>
              <a:t>ClassNameUnderTest</a:t>
            </a:r>
            <a:r>
              <a:rPr lang="en-US" dirty="0"/>
              <a:t>]Tests. </a:t>
            </a:r>
            <a:br>
              <a:rPr lang="en-US" dirty="0"/>
            </a:br>
            <a:r>
              <a:rPr lang="en-US" dirty="0"/>
              <a:t>For example, </a:t>
            </a:r>
            <a:r>
              <a:rPr lang="en-US" dirty="0" err="1"/>
              <a:t>CalculatorTests</a:t>
            </a:r>
            <a:r>
              <a:rPr lang="en-US" dirty="0"/>
              <a:t> or </a:t>
            </a:r>
            <a:r>
              <a:rPr lang="en-US" dirty="0" err="1"/>
              <a:t>CustomerTests</a:t>
            </a:r>
            <a:r>
              <a:rPr lang="en-US" dirty="0"/>
              <a:t>.</a:t>
            </a:r>
            <a:endParaRPr lang="ru-RU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70742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Naming Conventions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“void </a:t>
            </a:r>
            <a:r>
              <a:rPr lang="en-US" dirty="0" err="1"/>
              <a:t>ShouldAddTwoNumbers</a:t>
            </a:r>
            <a:r>
              <a:rPr lang="en-US" dirty="0"/>
              <a:t>()”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“void </a:t>
            </a:r>
            <a:r>
              <a:rPr lang="en-US" dirty="0" err="1"/>
              <a:t>Sum_ShouldAddTwoNumbers</a:t>
            </a:r>
            <a:r>
              <a:rPr lang="en-US" dirty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14443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Naming Conventions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2400" dirty="0"/>
              <a:t>Naming pattern “</a:t>
            </a:r>
            <a:r>
              <a:rPr lang="en-US" sz="2400" dirty="0" err="1"/>
              <a:t>UnitUnderTest_Scenario_ExpectedOutcome</a:t>
            </a:r>
            <a:r>
              <a:rPr lang="en-US" sz="2400" dirty="0"/>
              <a:t>”.</a:t>
            </a:r>
          </a:p>
          <a:p>
            <a:pPr marL="0" lvl="0" indent="0">
              <a:buNone/>
            </a:pPr>
            <a:r>
              <a:rPr lang="en-US" sz="2400" dirty="0"/>
              <a:t>For example, “void ParsePort_COM1_Returns1()”.</a:t>
            </a:r>
          </a:p>
        </p:txBody>
      </p:sp>
    </p:spTree>
    <p:extLst>
      <p:ext uri="{BB962C8B-B14F-4D97-AF65-F5344CB8AC3E}">
        <p14:creationId xmlns:p14="http://schemas.microsoft.com/office/powerpoint/2010/main" val="25945096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Naming Conventions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“</a:t>
            </a:r>
            <a:r>
              <a:rPr lang="en-US" dirty="0" err="1"/>
              <a:t>ReturnsValue</a:t>
            </a:r>
            <a:r>
              <a:rPr lang="en-US" dirty="0"/>
              <a:t>” </a:t>
            </a:r>
            <a:br>
              <a:rPr lang="en-US" dirty="0"/>
            </a:br>
            <a:r>
              <a:rPr lang="en-US" dirty="0"/>
              <a:t>for example, “</a:t>
            </a:r>
            <a:r>
              <a:rPr lang="en-US" dirty="0" err="1"/>
              <a:t>ReturnsZero</a:t>
            </a:r>
            <a:r>
              <a:rPr lang="en-US" dirty="0"/>
              <a:t>” or “</a:t>
            </a:r>
            <a:r>
              <a:rPr lang="en-US" dirty="0" err="1"/>
              <a:t>ReturnsFalse</a:t>
            </a:r>
            <a:r>
              <a:rPr lang="en-US" dirty="0"/>
              <a:t>.”</a:t>
            </a:r>
            <a:endParaRPr lang="ru-RU" dirty="0"/>
          </a:p>
          <a:p>
            <a:pPr lvl="0"/>
            <a:r>
              <a:rPr lang="en-US" dirty="0"/>
              <a:t>“</a:t>
            </a:r>
            <a:r>
              <a:rPr lang="en-US" dirty="0" err="1"/>
              <a:t>ChangesState</a:t>
            </a:r>
            <a:r>
              <a:rPr lang="en-US" dirty="0"/>
              <a:t>” or “</a:t>
            </a:r>
            <a:r>
              <a:rPr lang="en-US" dirty="0" err="1"/>
              <a:t>SetState</a:t>
            </a:r>
            <a:r>
              <a:rPr lang="en-US" dirty="0"/>
              <a:t>” </a:t>
            </a:r>
            <a:br>
              <a:rPr lang="en-US" dirty="0"/>
            </a:br>
            <a:r>
              <a:rPr lang="en-US" dirty="0"/>
              <a:t>for example, “</a:t>
            </a:r>
            <a:r>
              <a:rPr lang="en-US" dirty="0" err="1"/>
              <a:t>SetNumberToZero</a:t>
            </a:r>
            <a:r>
              <a:rPr lang="en-US" dirty="0"/>
              <a:t>”. </a:t>
            </a:r>
            <a:endParaRPr lang="ru-RU" dirty="0"/>
          </a:p>
          <a:p>
            <a:pPr lvl="0"/>
            <a:r>
              <a:rPr lang="en-US" dirty="0"/>
              <a:t>“</a:t>
            </a:r>
            <a:r>
              <a:rPr lang="en-US" dirty="0" err="1"/>
              <a:t>CallsDependency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for example, “</a:t>
            </a:r>
            <a:r>
              <a:rPr lang="en-US" dirty="0" err="1"/>
              <a:t>CallsProcessingGateway</a:t>
            </a:r>
            <a:r>
              <a:rPr lang="en-US" dirty="0"/>
              <a:t>.”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14501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Why Unit Testing?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07794" y="1600200"/>
            <a:ext cx="9091612" cy="4506481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Any professional developer </a:t>
            </a:r>
            <a:br>
              <a:rPr lang="en-US" sz="2400" dirty="0"/>
            </a:br>
            <a:r>
              <a:rPr lang="en-US" sz="2400" dirty="0"/>
              <a:t>have to know how to write unit tests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“Must have” skill </a:t>
            </a:r>
            <a:br>
              <a:rPr lang="en-US" sz="2400" dirty="0"/>
            </a:br>
            <a:r>
              <a:rPr lang="en-US" sz="2400" dirty="0"/>
              <a:t>from the companies perspective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sz="2400" dirty="0"/>
          </a:p>
        </p:txBody>
      </p:sp>
      <p:pic>
        <p:nvPicPr>
          <p:cNvPr id="3074" name="Picture 2" descr="Похоже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667" y="1481667"/>
            <a:ext cx="3380584" cy="253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37380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Benefits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You are sure that code under test work correctly 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Protection from “bad” changes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True documentation of how system works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21559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Benefits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More productive development team: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more time to work on new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change and refactor existing code without fear to break something silently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developers are just happier since night calls are over</a:t>
            </a:r>
            <a:endParaRPr lang="ru-RU" sz="20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Complex systems covered by tests are easier to understand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Fewer defects in production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Reduced business costs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15874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Benefits</a:t>
            </a:r>
            <a:endParaRPr lang="ru-RU" dirty="0"/>
          </a:p>
        </p:txBody>
      </p:sp>
      <p:pic>
        <p:nvPicPr>
          <p:cNvPr id="1026" name="Picture 2" descr="Картинки по запросу continuous integ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13" y="1304925"/>
            <a:ext cx="5895975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73957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Unit Testing Considerations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8" y="1600200"/>
            <a:ext cx="10252111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Testers are usually responsible for writing or performing manual tests</a:t>
            </a:r>
            <a:endParaRPr lang="ru-RU" dirty="0"/>
          </a:p>
          <a:p>
            <a:pPr lvl="0"/>
            <a:r>
              <a:rPr lang="en-US" dirty="0"/>
              <a:t>Unit tests are much faster than manual tests, </a:t>
            </a:r>
            <a:br>
              <a:rPr lang="en-US" dirty="0"/>
            </a:br>
            <a:r>
              <a:rPr lang="en-US" dirty="0"/>
              <a:t>so they provide the feedback very quickly</a:t>
            </a:r>
            <a:endParaRPr lang="ru-RU" dirty="0"/>
          </a:p>
          <a:p>
            <a:pPr lvl="0"/>
            <a:r>
              <a:rPr lang="en-US" dirty="0"/>
              <a:t>Unit Tests create a safety net, enabling fearless introducing of changes</a:t>
            </a:r>
            <a:endParaRPr lang="ru-RU" dirty="0"/>
          </a:p>
          <a:p>
            <a:pPr lvl="0"/>
            <a:r>
              <a:rPr lang="en-US" dirty="0"/>
              <a:t>Don’t write unit tests for pet projects which are not much bigger than “Hello World” app</a:t>
            </a:r>
            <a:endParaRPr lang="ru-RU" dirty="0"/>
          </a:p>
          <a:p>
            <a:pPr lvl="0"/>
            <a:r>
              <a:rPr lang="en-US" dirty="0"/>
              <a:t>If you don’t write unit tests, you are not a professional!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73974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Programmer’s Oath</a:t>
            </a:r>
            <a:endParaRPr lang="ru-RU" dirty="0"/>
          </a:p>
        </p:txBody>
      </p:sp>
      <p:pic>
        <p:nvPicPr>
          <p:cNvPr id="1026" name="Picture 2" descr="Картинки по запросу oa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670" y="1600200"/>
            <a:ext cx="7986514" cy="3325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39764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Programmer’s Oath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1689" y="944953"/>
            <a:ext cx="10252111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To defend and preserve the honor of the profession of computer programmers,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I Promise that to the best of my ability and judgment:</a:t>
            </a:r>
            <a:endParaRPr lang="ru-RU" dirty="0"/>
          </a:p>
          <a:p>
            <a:pPr lvl="0"/>
            <a:r>
              <a:rPr lang="en-US" sz="1800" dirty="0"/>
              <a:t>I will not produce harmful code.</a:t>
            </a:r>
            <a:endParaRPr lang="ru-RU" sz="1800" dirty="0"/>
          </a:p>
          <a:p>
            <a:pPr lvl="0"/>
            <a:r>
              <a:rPr lang="en-US" sz="1800" dirty="0"/>
              <a:t>The code that I produce will always be my best work. I will not knowingly allow code that is defective either in behavior or structure to accumulate.</a:t>
            </a:r>
            <a:endParaRPr lang="ru-RU" sz="1800" dirty="0"/>
          </a:p>
          <a:p>
            <a:pPr lvl="0"/>
            <a:r>
              <a:rPr lang="en-US" sz="1800" dirty="0"/>
              <a:t>I will produce, with each release, a quick, sure, and repeatable proof that every element of the code works as it should.</a:t>
            </a:r>
            <a:endParaRPr lang="ru-RU" sz="1800" dirty="0"/>
          </a:p>
          <a:p>
            <a:pPr lvl="0"/>
            <a:r>
              <a:rPr lang="en-US" sz="1800" dirty="0"/>
              <a:t>I will make frequent, small, releases so that I do not impede the progress of others.</a:t>
            </a:r>
            <a:endParaRPr lang="ru-RU" sz="1800" dirty="0"/>
          </a:p>
          <a:p>
            <a:pPr lvl="0"/>
            <a:r>
              <a:rPr lang="en-US" sz="1800" dirty="0"/>
              <a:t>I will fearlessly and relentlessly improve my creations at every opportunity. </a:t>
            </a:r>
            <a:r>
              <a:rPr lang="ru-RU" sz="1800" dirty="0"/>
              <a:t>I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never</a:t>
            </a:r>
            <a:r>
              <a:rPr lang="ru-RU" sz="1800" dirty="0"/>
              <a:t> </a:t>
            </a:r>
            <a:r>
              <a:rPr lang="ru-RU" sz="1800" dirty="0" err="1"/>
              <a:t>degrade</a:t>
            </a:r>
            <a:r>
              <a:rPr lang="ru-RU" sz="1800" dirty="0"/>
              <a:t> </a:t>
            </a:r>
            <a:r>
              <a:rPr lang="ru-RU" sz="1800" dirty="0" err="1"/>
              <a:t>them</a:t>
            </a:r>
            <a:r>
              <a:rPr lang="ru-RU" sz="1800" dirty="0"/>
              <a:t>.</a:t>
            </a:r>
          </a:p>
          <a:p>
            <a:pPr lvl="0"/>
            <a:r>
              <a:rPr lang="en-US" sz="1800" dirty="0"/>
              <a:t>I will do all that I can to keep the productivity of myself, and others, as high as possible. </a:t>
            </a:r>
            <a:br>
              <a:rPr lang="en-US" sz="1800" dirty="0"/>
            </a:br>
            <a:r>
              <a:rPr lang="ru-RU" sz="1800" dirty="0"/>
              <a:t>I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do</a:t>
            </a:r>
            <a:r>
              <a:rPr lang="ru-RU" sz="1800" dirty="0"/>
              <a:t> </a:t>
            </a:r>
            <a:r>
              <a:rPr lang="ru-RU" sz="1800" dirty="0" err="1"/>
              <a:t>nothing</a:t>
            </a:r>
            <a:r>
              <a:rPr lang="ru-RU" sz="1800" dirty="0"/>
              <a:t> </a:t>
            </a:r>
            <a:r>
              <a:rPr lang="ru-RU" sz="1800" dirty="0" err="1"/>
              <a:t>that</a:t>
            </a:r>
            <a:r>
              <a:rPr lang="ru-RU" sz="1800" dirty="0"/>
              <a:t> </a:t>
            </a:r>
            <a:r>
              <a:rPr lang="ru-RU" sz="1800" dirty="0" err="1"/>
              <a:t>decreases</a:t>
            </a:r>
            <a:r>
              <a:rPr lang="ru-RU" sz="1800" dirty="0"/>
              <a:t> </a:t>
            </a:r>
            <a:r>
              <a:rPr lang="ru-RU" sz="1800" dirty="0" err="1"/>
              <a:t>that</a:t>
            </a:r>
            <a:r>
              <a:rPr lang="ru-RU" sz="1800" dirty="0"/>
              <a:t> </a:t>
            </a:r>
            <a:r>
              <a:rPr lang="ru-RU" sz="1800" dirty="0" err="1"/>
              <a:t>productivity</a:t>
            </a:r>
            <a:r>
              <a:rPr lang="ru-RU" sz="1800" dirty="0"/>
              <a:t>.</a:t>
            </a:r>
          </a:p>
          <a:p>
            <a:pPr lvl="0"/>
            <a:r>
              <a:rPr lang="en-US" sz="1800" dirty="0"/>
              <a:t>I will continuously ensure that others can cover for me, and that I can cover for them.</a:t>
            </a:r>
            <a:endParaRPr lang="ru-RU" sz="1800" dirty="0"/>
          </a:p>
          <a:p>
            <a:pPr lvl="0"/>
            <a:r>
              <a:rPr lang="en-US" sz="1800" dirty="0"/>
              <a:t>I will produce estimates that are honest both in magnitude and precision. </a:t>
            </a:r>
            <a:r>
              <a:rPr lang="ru-RU" sz="1800" dirty="0"/>
              <a:t>I </a:t>
            </a:r>
            <a:r>
              <a:rPr lang="ru-RU" sz="1800" dirty="0" err="1"/>
              <a:t>will</a:t>
            </a:r>
            <a:r>
              <a:rPr lang="ru-RU" sz="1800" dirty="0"/>
              <a:t> </a:t>
            </a:r>
            <a:r>
              <a:rPr lang="ru-RU" sz="1800" dirty="0" err="1"/>
              <a:t>not</a:t>
            </a:r>
            <a:r>
              <a:rPr lang="ru-RU" sz="1800" dirty="0"/>
              <a:t> </a:t>
            </a:r>
            <a:r>
              <a:rPr lang="ru-RU" sz="1800" dirty="0" err="1"/>
              <a:t>make</a:t>
            </a:r>
            <a:r>
              <a:rPr lang="ru-RU" sz="1800" dirty="0"/>
              <a:t> </a:t>
            </a:r>
            <a:r>
              <a:rPr lang="ru-RU" sz="1800" dirty="0" err="1"/>
              <a:t>promises</a:t>
            </a:r>
            <a:r>
              <a:rPr lang="ru-RU" sz="1800" dirty="0"/>
              <a:t> </a:t>
            </a:r>
            <a:r>
              <a:rPr lang="ru-RU" sz="1800" dirty="0" err="1"/>
              <a:t>without</a:t>
            </a:r>
            <a:r>
              <a:rPr lang="ru-RU" sz="1800" dirty="0"/>
              <a:t> </a:t>
            </a:r>
            <a:r>
              <a:rPr lang="ru-RU" sz="1800" dirty="0" err="1"/>
              <a:t>certainty</a:t>
            </a:r>
            <a:r>
              <a:rPr lang="ru-RU" sz="1800" dirty="0"/>
              <a:t>.</a:t>
            </a:r>
          </a:p>
          <a:p>
            <a:pPr lvl="0"/>
            <a:r>
              <a:rPr lang="en-US" sz="1800" dirty="0"/>
              <a:t>I will never stop learning and improving my craft.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833752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82893"/>
            <a:ext cx="10515600" cy="1325563"/>
          </a:xfrm>
        </p:spPr>
        <p:txBody>
          <a:bodyPr/>
          <a:lstStyle/>
          <a:p>
            <a:r>
              <a:rPr lang="en-US" dirty="0"/>
              <a:t>Conclusion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85779" y="1706197"/>
            <a:ext cx="7101486" cy="3522017"/>
          </a:xfrm>
        </p:spPr>
        <p:txBody>
          <a:bodyPr>
            <a:norm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A unit test is a function which calls another function (unit) and checks the correctness of the outcome from the called function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The system under test is an object, some unit of which being tested by a unit test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Unit testing frameworks are not important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 err="1"/>
              <a:t>UnitUnderTest_Scenario_ExpectedOutcome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Visual Studio detects tests after building related projects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Any programmer has to write unit tests. </a:t>
            </a:r>
            <a:br>
              <a:rPr lang="en-US" dirty="0"/>
            </a:br>
            <a:r>
              <a:rPr lang="en-US" dirty="0"/>
              <a:t>That is your responsibility.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65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736061"/>
            <a:ext cx="12192000" cy="1325563"/>
          </a:xfrm>
        </p:spPr>
        <p:txBody>
          <a:bodyPr/>
          <a:lstStyle/>
          <a:p>
            <a:r>
              <a:rPr lang="en-US" dirty="0"/>
              <a:t>NUnit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1873542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Outline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How to install a unit testing framework and install the runner into Visual Studio</a:t>
            </a:r>
            <a:endParaRPr lang="ru-RU" dirty="0"/>
          </a:p>
          <a:p>
            <a:pPr lvl="0"/>
            <a:r>
              <a:rPr lang="en-US" dirty="0"/>
              <a:t>Write Assertions with the new NUnit API</a:t>
            </a:r>
            <a:endParaRPr lang="ru-RU" dirty="0"/>
          </a:p>
          <a:p>
            <a:pPr lvl="0"/>
            <a:r>
              <a:rPr lang="en-US" dirty="0"/>
              <a:t>Write good unit tests with Arrange-Act-Assert triplet</a:t>
            </a:r>
            <a:endParaRPr lang="ru-RU" dirty="0"/>
          </a:p>
          <a:p>
            <a:pPr lvl="0"/>
            <a:r>
              <a:rPr lang="en-US" dirty="0"/>
              <a:t>How to run unit tests from the console</a:t>
            </a:r>
            <a:endParaRPr lang="ru-RU" dirty="0"/>
          </a:p>
          <a:p>
            <a:pPr lvl="0"/>
            <a:r>
              <a:rPr lang="en-US" dirty="0"/>
              <a:t>How to use SetUp and TearDown attributes of NUnit</a:t>
            </a:r>
            <a:endParaRPr lang="ru-RU" dirty="0"/>
          </a:p>
          <a:p>
            <a:pPr lvl="0"/>
            <a:r>
              <a:rPr lang="en-US" dirty="0"/>
              <a:t>How to write unit tests with better maintainability parameterizing them</a:t>
            </a:r>
            <a:endParaRPr lang="ru-RU" dirty="0"/>
          </a:p>
          <a:p>
            <a:pPr lvl="0"/>
            <a:r>
              <a:rPr lang="en-US" dirty="0"/>
              <a:t>How to group and ignore unit tests</a:t>
            </a:r>
            <a:endParaRPr lang="ru-RU" dirty="0"/>
          </a:p>
          <a:p>
            <a:pPr lvl="0"/>
            <a:r>
              <a:rPr lang="en-US" dirty="0"/>
              <a:t>How to calculate code coverage and what is the importance of code coverage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99184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5" name="Объект 3"/>
          <p:cNvSpPr>
            <a:spLocks noGrp="1"/>
          </p:cNvSpPr>
          <p:nvPr>
            <p:ph sz="half" idx="2"/>
          </p:nvPr>
        </p:nvSpPr>
        <p:spPr>
          <a:xfrm>
            <a:off x="1063238" y="1438275"/>
            <a:ext cx="9604761" cy="1295400"/>
          </a:xfrm>
        </p:spPr>
        <p:txBody>
          <a:bodyPr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Assertion Model – heart of any unit testing framework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NUnit provides a fluent </a:t>
            </a:r>
            <a:r>
              <a:rPr lang="en-US" sz="2200" b="1" dirty="0"/>
              <a:t>constrained-based</a:t>
            </a:r>
            <a:r>
              <a:rPr lang="en-US" sz="2200" dirty="0"/>
              <a:t> model of assertions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sz="2200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sz="2200" dirty="0">
                <a:solidFill>
                  <a:srgbClr val="000000"/>
                </a:solidFill>
                <a:latin typeface="Consolas" panose="020B0609020204030204" pitchFamily="49" charset="0"/>
              </a:rPr>
              <a:t>&lt;T&gt;(T actual, </a:t>
            </a:r>
            <a:r>
              <a:rPr lang="en-US" sz="2200" dirty="0" err="1">
                <a:solidFill>
                  <a:srgbClr val="2B91AF"/>
                </a:solidFill>
                <a:latin typeface="Consolas" panose="020B0609020204030204" pitchFamily="49" charset="0"/>
              </a:rPr>
              <a:t>IResolveConstraint</a:t>
            </a:r>
            <a:r>
              <a:rPr lang="en-US" sz="2200" dirty="0">
                <a:solidFill>
                  <a:srgbClr val="2B91AF"/>
                </a:solidFill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00"/>
                </a:solidFill>
                <a:latin typeface="Consolas" panose="020B0609020204030204" pitchFamily="49" charset="0"/>
              </a:rPr>
              <a:t>expression);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14226251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the Course is About?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56828" y="1600200"/>
            <a:ext cx="9091612" cy="4506481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How to write effective unit tests in C# with NUnit</a:t>
            </a:r>
            <a:br>
              <a:rPr lang="en-US" sz="2400" dirty="0"/>
            </a:br>
            <a:r>
              <a:rPr lang="en-US" sz="2400" dirty="0"/>
              <a:t>(including mocking and other related techniques)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Doesn’t cover all the features of NUnit </a:t>
            </a:r>
            <a:br>
              <a:rPr lang="en-US" sz="2400" dirty="0"/>
            </a:br>
            <a:r>
              <a:rPr lang="en-US" sz="2400" dirty="0"/>
              <a:t>(that would be boring)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573863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  <a:endParaRPr lang="ru-RU" dirty="0"/>
          </a:p>
        </p:txBody>
      </p:sp>
      <p:sp>
        <p:nvSpPr>
          <p:cNvPr id="5" name="Объект 3"/>
          <p:cNvSpPr>
            <a:spLocks noGrp="1"/>
          </p:cNvSpPr>
          <p:nvPr>
            <p:ph sz="half" idx="2"/>
          </p:nvPr>
        </p:nvSpPr>
        <p:spPr>
          <a:xfrm>
            <a:off x="1053713" y="1905000"/>
            <a:ext cx="9604761" cy="1295400"/>
          </a:xfrm>
        </p:spPr>
        <p:txBody>
          <a:bodyPr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Is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Has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Does</a:t>
            </a:r>
            <a:endParaRPr lang="ru-RU" sz="22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Major logical constraints: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4386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  <a:endParaRPr lang="ru-RU" dirty="0"/>
          </a:p>
        </p:txBody>
      </p:sp>
      <p:sp>
        <p:nvSpPr>
          <p:cNvPr id="5" name="Объект 3"/>
          <p:cNvSpPr>
            <a:spLocks noGrp="1"/>
          </p:cNvSpPr>
          <p:nvPr>
            <p:ph sz="half" idx="2"/>
          </p:nvPr>
        </p:nvSpPr>
        <p:spPr>
          <a:xfrm>
            <a:off x="1053713" y="1905000"/>
            <a:ext cx="9604761" cy="1295400"/>
          </a:xfrm>
        </p:spPr>
        <p:txBody>
          <a:bodyPr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All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Not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Some</a:t>
            </a:r>
            <a:endParaRPr lang="ru-RU" sz="22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sz="20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nd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level constraints: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977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“All” constraint: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28699" y="2099013"/>
            <a:ext cx="7991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array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abc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"bad"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"dba"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(array,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.All.Contains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028700" y="301058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array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{ 1, 2, 3, 4, 5 };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(array,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Has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.All.GreaterThan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(0));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16330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“Not” constraint: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66799" y="1965663"/>
            <a:ext cx="799147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(array,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.Not.Length.EqualTo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(4));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@"C:\tmp.txt"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Does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.Not.Exist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(42,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.Not.Null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(42,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(42,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(2.5,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.Not.NaN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(2 + 2,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.Not.EqualTo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(3));</a:t>
            </a:r>
          </a:p>
        </p:txBody>
      </p:sp>
    </p:spTree>
    <p:extLst>
      <p:ext uri="{BB962C8B-B14F-4D97-AF65-F5344CB8AC3E}">
        <p14:creationId xmlns:p14="http://schemas.microsoft.com/office/powerpoint/2010/main" val="371368883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“Does” constraint: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66799" y="1965663"/>
            <a:ext cx="79914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phrase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"Are you OK?"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(phrase,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Does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.EndWith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"!"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(phrase,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Does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.Not.EndWith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"?"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(phrase,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Does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.Not.Contain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"goodbye"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1469131172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“Has” constraint: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66799" y="1965663"/>
            <a:ext cx="93535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strings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abc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"bad"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"cab"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"bad"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"dad"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(strings,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Has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.Some.StartsWith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ba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076324" y="2857411"/>
            <a:ext cx="81438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doubles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{ 0.99, 2.1, 3.0, 4.05 };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(doubles,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Has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.Some.EqualTo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(1.0).Within(.05));</a:t>
            </a:r>
          </a:p>
        </p:txBody>
      </p:sp>
    </p:spTree>
    <p:extLst>
      <p:ext uri="{BB962C8B-B14F-4D97-AF65-F5344CB8AC3E}">
        <p14:creationId xmlns:p14="http://schemas.microsoft.com/office/powerpoint/2010/main" val="642813824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Intro to Assertions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38225" y="145286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“Or &amp; And” compound constraints: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66799" y="1965663"/>
            <a:ext cx="93535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(5,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.LessThan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(1).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Or.GreaterThan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(10));</a:t>
            </a:r>
          </a:p>
          <a:p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(5,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.LessThan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(10).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And.GreaterThan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(1));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505477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Arrange-Act-Assert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999376" y="1559727"/>
            <a:ext cx="8553974" cy="3313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</a:t>
            </a:r>
            <a:r>
              <a:rPr lang="ru-RU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IsDead_KillCharacter_ReturnsTrue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{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//arrange</a:t>
            </a:r>
            <a:endParaRPr lang="ru-RU" sz="2400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Character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Character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.Elf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//act</a:t>
            </a:r>
            <a:endParaRPr lang="ru-RU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c.Damage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(500);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//assert</a:t>
            </a:r>
            <a:endParaRPr lang="ru-RU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.That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c.IsDead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</a:b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966441" y="4873326"/>
            <a:ext cx="23628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“AAA” or “3A”. 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872441666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рямоугольник 22"/>
          <p:cNvSpPr/>
          <p:nvPr/>
        </p:nvSpPr>
        <p:spPr>
          <a:xfrm>
            <a:off x="4219575" y="2150045"/>
            <a:ext cx="3819525" cy="2589243"/>
          </a:xfrm>
          <a:prstGeom prst="rect">
            <a:avLst/>
          </a:prstGeom>
          <a:solidFill>
            <a:schemeClr val="tx2">
              <a:alpha val="0"/>
            </a:schemeClr>
          </a:solidFill>
          <a:ln w="158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Execution Flow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083501" y="1164886"/>
            <a:ext cx="202499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[</a:t>
            </a:r>
            <a:r>
              <a:rPr lang="en-US" dirty="0" err="1">
                <a:solidFill>
                  <a:schemeClr val="tx1"/>
                </a:solidFill>
              </a:rPr>
              <a:t>OneTimeSetUp</a:t>
            </a:r>
            <a:r>
              <a:rPr lang="en-US" dirty="0">
                <a:solidFill>
                  <a:schemeClr val="tx1"/>
                </a:solidFill>
              </a:rPr>
              <a:t>] 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7" name="Прямая со стрелкой 6"/>
          <p:cNvCxnSpPr>
            <a:cxnSpLocks/>
            <a:stCxn id="6" idx="2"/>
          </p:cNvCxnSpPr>
          <p:nvPr/>
        </p:nvCxnSpPr>
        <p:spPr>
          <a:xfrm>
            <a:off x="6096000" y="1714365"/>
            <a:ext cx="0" cy="435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5083501" y="2310985"/>
            <a:ext cx="202499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[SetUp] 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5083501" y="3961797"/>
            <a:ext cx="202499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[TearDown]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Прямая со стрелкой 11"/>
          <p:cNvCxnSpPr>
            <a:cxnSpLocks/>
            <a:stCxn id="23" idx="2"/>
            <a:endCxn id="13" idx="0"/>
          </p:cNvCxnSpPr>
          <p:nvPr/>
        </p:nvCxnSpPr>
        <p:spPr>
          <a:xfrm flipH="1">
            <a:off x="6129337" y="4739288"/>
            <a:ext cx="1" cy="533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4952999" y="5272565"/>
            <a:ext cx="2352675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[</a:t>
            </a:r>
            <a:r>
              <a:rPr lang="en-US" dirty="0" err="1">
                <a:solidFill>
                  <a:schemeClr val="tx1"/>
                </a:solidFill>
              </a:rPr>
              <a:t>OneTimeTearDown</a:t>
            </a:r>
            <a:r>
              <a:rPr lang="en-US" dirty="0">
                <a:solidFill>
                  <a:schemeClr val="tx1"/>
                </a:solidFill>
              </a:rPr>
              <a:t>]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Правая фигурная скобка 24"/>
          <p:cNvSpPr/>
          <p:nvPr/>
        </p:nvSpPr>
        <p:spPr>
          <a:xfrm>
            <a:off x="8120998" y="2247641"/>
            <a:ext cx="756302" cy="2352934"/>
          </a:xfrm>
          <a:prstGeom prst="rightBrac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8959198" y="3197964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 Class</a:t>
            </a:r>
            <a:endParaRPr lang="ru-RU" dirty="0"/>
          </a:p>
        </p:txBody>
      </p:sp>
      <p:sp>
        <p:nvSpPr>
          <p:cNvPr id="27" name="TextBox 26"/>
          <p:cNvSpPr txBox="1"/>
          <p:nvPr/>
        </p:nvSpPr>
        <p:spPr>
          <a:xfrm>
            <a:off x="7142906" y="1254959"/>
            <a:ext cx="2841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 Assembly or Namespace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7305674" y="5362638"/>
            <a:ext cx="2841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 Assembly or Namespace</a:t>
            </a:r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5083501" y="3119043"/>
            <a:ext cx="202499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[Test]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298197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You Learned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40138" y="135692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How to use the new </a:t>
            </a:r>
            <a:r>
              <a:rPr lang="en-US" dirty="0" err="1"/>
              <a:t>Assert.That</a:t>
            </a:r>
            <a:r>
              <a:rPr lang="en-US" dirty="0"/>
              <a:t> API of NUnit. </a:t>
            </a:r>
            <a:br>
              <a:rPr lang="en-US" dirty="0"/>
            </a:br>
            <a:r>
              <a:rPr lang="en-US" dirty="0"/>
              <a:t>You learned about constraints which are used to write assertions</a:t>
            </a:r>
            <a:endParaRPr lang="ru-RU" dirty="0"/>
          </a:p>
          <a:p>
            <a:pPr lvl="0"/>
            <a:r>
              <a:rPr lang="en-US" dirty="0"/>
              <a:t>How to write valuable unit tests with AAA triplet</a:t>
            </a:r>
          </a:p>
          <a:p>
            <a:pPr lvl="0"/>
            <a:r>
              <a:rPr lang="en-US" dirty="0"/>
              <a:t>How to run tests from the console</a:t>
            </a:r>
          </a:p>
          <a:p>
            <a:pPr lvl="0"/>
            <a:r>
              <a:rPr lang="en-US" dirty="0"/>
              <a:t>How to remove duplication by using SetUp and TearDown attributes</a:t>
            </a:r>
            <a:endParaRPr lang="ru-RU" dirty="0"/>
          </a:p>
          <a:p>
            <a:pPr lvl="0"/>
            <a:r>
              <a:rPr lang="en-US" dirty="0"/>
              <a:t>How to write parameterized unit tests to remove duplication adhering to the DRY (don’t repeat yourself) principle</a:t>
            </a:r>
            <a:endParaRPr lang="ru-RU" dirty="0"/>
          </a:p>
          <a:p>
            <a:pPr lvl="0"/>
            <a:r>
              <a:rPr lang="en-US" dirty="0"/>
              <a:t>How to ignore and group tests</a:t>
            </a:r>
          </a:p>
          <a:p>
            <a:pPr lvl="0"/>
            <a:r>
              <a:rPr lang="en-US" dirty="0"/>
              <a:t>How to calculate test coverage in Visual Studio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44572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65883" y="2061596"/>
            <a:ext cx="9313301" cy="4506481"/>
          </a:xfrm>
        </p:spPr>
        <p:txBody>
          <a:bodyPr>
            <a:noAutofit/>
          </a:bodyPr>
          <a:lstStyle/>
          <a:p>
            <a:pPr marL="571500" lvl="0" indent="-5715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Write reliable and maintainable software</a:t>
            </a:r>
          </a:p>
          <a:p>
            <a:pPr marL="571500" lvl="0" indent="-5715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Lead complex projects</a:t>
            </a:r>
            <a:endParaRPr lang="ru-RU" sz="3600" dirty="0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the Course Gives You?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92788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736061"/>
            <a:ext cx="12192000" cy="1325563"/>
          </a:xfrm>
        </p:spPr>
        <p:txBody>
          <a:bodyPr/>
          <a:lstStyle/>
          <a:p>
            <a:r>
              <a:rPr lang="en-US" dirty="0"/>
              <a:t>Writing Test Doubles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4578334"/>
      </p:ext>
    </p:extLst>
  </p:cSld>
  <p:clrMapOvr>
    <a:masterClrMapping/>
  </p:clrMapOvr>
  <p:transition spd="slow">
    <p:cover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Outline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When you face the necessity to rely on test doubles</a:t>
            </a:r>
            <a:endParaRPr lang="ru-RU" dirty="0"/>
          </a:p>
          <a:p>
            <a:pPr lvl="0"/>
            <a:r>
              <a:rPr lang="en-US" dirty="0"/>
              <a:t>How to refactor the production code to enable dependency injection in order to allow injecting of test doubles</a:t>
            </a:r>
            <a:endParaRPr lang="ru-RU" dirty="0"/>
          </a:p>
          <a:p>
            <a:pPr lvl="0"/>
            <a:r>
              <a:rPr lang="en-US" dirty="0"/>
              <a:t>All the different types of test doubles including fakes, dummies, stubs, spies and mocks</a:t>
            </a:r>
            <a:endParaRPr lang="ru-RU" dirty="0"/>
          </a:p>
          <a:p>
            <a:pPr lvl="0"/>
            <a:r>
              <a:rPr lang="en-US" dirty="0"/>
              <a:t>How to write test doubles manually</a:t>
            </a:r>
            <a:endParaRPr lang="ru-RU" dirty="0"/>
          </a:p>
          <a:p>
            <a:pPr lvl="0"/>
            <a:r>
              <a:rPr lang="en-US" dirty="0"/>
              <a:t>What are the problems of writing manual test doubles</a:t>
            </a:r>
            <a:endParaRPr lang="ru-RU" dirty="0"/>
          </a:p>
          <a:p>
            <a:pPr lvl="0"/>
            <a:r>
              <a:rPr lang="en-US" dirty="0"/>
              <a:t>What mocking frameworks exist</a:t>
            </a:r>
            <a:endParaRPr lang="ru-RU" dirty="0"/>
          </a:p>
          <a:p>
            <a:pPr lvl="0"/>
            <a:r>
              <a:rPr lang="en-US" dirty="0"/>
              <a:t>How to use a mocking framework to write mocks with the NSubstitute </a:t>
            </a:r>
          </a:p>
          <a:p>
            <a:pPr lvl="0"/>
            <a:r>
              <a:rPr lang="en-US" dirty="0"/>
              <a:t>What approaches to unit testing exist and what is the difference between them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54561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 Doubles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756559" y="1557709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Double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8" name="Прямая со стрелкой 7"/>
          <p:cNvCxnSpPr>
            <a:cxnSpLocks/>
            <a:stCxn id="6" idx="2"/>
            <a:endCxn id="9" idx="0"/>
          </p:cNvCxnSpPr>
          <p:nvPr/>
        </p:nvCxnSpPr>
        <p:spPr>
          <a:xfrm>
            <a:off x="5389928" y="2107188"/>
            <a:ext cx="0" cy="35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75655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Dummy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Прямая со стрелкой 9"/>
          <p:cNvCxnSpPr>
            <a:cxnSpLocks/>
            <a:endCxn id="11" idx="0"/>
          </p:cNvCxnSpPr>
          <p:nvPr/>
        </p:nvCxnSpPr>
        <p:spPr>
          <a:xfrm>
            <a:off x="5386729" y="3007534"/>
            <a:ext cx="3199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4756559" y="329345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Stub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Прямая со стрелкой 11"/>
          <p:cNvCxnSpPr>
            <a:cxnSpLocks/>
          </p:cNvCxnSpPr>
          <p:nvPr/>
        </p:nvCxnSpPr>
        <p:spPr>
          <a:xfrm>
            <a:off x="5378340" y="3839978"/>
            <a:ext cx="0" cy="28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4744971" y="413382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 стрелкой 13"/>
          <p:cNvCxnSpPr>
            <a:cxnSpLocks/>
          </p:cNvCxnSpPr>
          <p:nvPr/>
        </p:nvCxnSpPr>
        <p:spPr>
          <a:xfrm>
            <a:off x="5386729" y="4683303"/>
            <a:ext cx="0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4744971" y="4980403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Mock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648608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Fake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2" name="Соединитель: уступ 31"/>
          <p:cNvCxnSpPr>
            <a:stCxn id="6" idx="3"/>
            <a:endCxn id="30" idx="0"/>
          </p:cNvCxnSpPr>
          <p:nvPr/>
        </p:nvCxnSpPr>
        <p:spPr>
          <a:xfrm>
            <a:off x="6023297" y="1832449"/>
            <a:ext cx="1096161" cy="6256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730773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Dummy?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b="1" dirty="0"/>
              <a:t>Dummy</a:t>
            </a:r>
            <a:r>
              <a:rPr lang="en-US" sz="2400" dirty="0"/>
              <a:t> is a test double which </a:t>
            </a:r>
            <a:r>
              <a:rPr lang="en-US" sz="2400" b="1" dirty="0"/>
              <a:t>returns values which are either null in case of returning a reference type or close to zero</a:t>
            </a:r>
            <a:r>
              <a:rPr lang="en-US" sz="2400" dirty="0"/>
              <a:t> in the case of structures.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Dummies just do nothing inside methods which are not supposed to return anything.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404422335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 Doubles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756559" y="1557709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Double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8" name="Прямая со стрелкой 7"/>
          <p:cNvCxnSpPr>
            <a:cxnSpLocks/>
            <a:stCxn id="6" idx="2"/>
            <a:endCxn id="9" idx="0"/>
          </p:cNvCxnSpPr>
          <p:nvPr/>
        </p:nvCxnSpPr>
        <p:spPr>
          <a:xfrm>
            <a:off x="5389928" y="2107188"/>
            <a:ext cx="0" cy="35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75655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Dummy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Прямая со стрелкой 9"/>
          <p:cNvCxnSpPr>
            <a:cxnSpLocks/>
            <a:endCxn id="11" idx="0"/>
          </p:cNvCxnSpPr>
          <p:nvPr/>
        </p:nvCxnSpPr>
        <p:spPr>
          <a:xfrm>
            <a:off x="5386729" y="3007534"/>
            <a:ext cx="3199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4756559" y="329345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Stub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Прямая со стрелкой 11"/>
          <p:cNvCxnSpPr>
            <a:cxnSpLocks/>
          </p:cNvCxnSpPr>
          <p:nvPr/>
        </p:nvCxnSpPr>
        <p:spPr>
          <a:xfrm>
            <a:off x="5378340" y="3839978"/>
            <a:ext cx="0" cy="28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4744971" y="413382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 стрелкой 13"/>
          <p:cNvCxnSpPr>
            <a:cxnSpLocks/>
          </p:cNvCxnSpPr>
          <p:nvPr/>
        </p:nvCxnSpPr>
        <p:spPr>
          <a:xfrm>
            <a:off x="5386729" y="4683303"/>
            <a:ext cx="0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4744971" y="4980403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Mock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648608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Fake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2" name="Соединитель: уступ 31"/>
          <p:cNvCxnSpPr>
            <a:stCxn id="6" idx="3"/>
            <a:endCxn id="30" idx="0"/>
          </p:cNvCxnSpPr>
          <p:nvPr/>
        </p:nvCxnSpPr>
        <p:spPr>
          <a:xfrm>
            <a:off x="6023297" y="1832449"/>
            <a:ext cx="1096161" cy="6256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060563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Stub?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b="1" dirty="0"/>
              <a:t>Stub</a:t>
            </a:r>
            <a:r>
              <a:rPr lang="en-US" sz="2400" dirty="0"/>
              <a:t> is a dummy which is set so that it </a:t>
            </a:r>
            <a:r>
              <a:rPr lang="en-US" sz="2400" b="1" dirty="0"/>
              <a:t>returns predefined constant values</a:t>
            </a:r>
            <a:r>
              <a:rPr lang="en-US" sz="2400" dirty="0"/>
              <a:t> from the methods called on the object which that stub replaces.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Use stubs to </a:t>
            </a:r>
            <a:r>
              <a:rPr lang="en-US" sz="2400" b="1" dirty="0"/>
              <a:t>drive the execution flow through specific pathways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06375277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 Doubles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756559" y="1557709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Double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8" name="Прямая со стрелкой 7"/>
          <p:cNvCxnSpPr>
            <a:cxnSpLocks/>
            <a:stCxn id="6" idx="2"/>
            <a:endCxn id="9" idx="0"/>
          </p:cNvCxnSpPr>
          <p:nvPr/>
        </p:nvCxnSpPr>
        <p:spPr>
          <a:xfrm>
            <a:off x="5389928" y="2107188"/>
            <a:ext cx="0" cy="35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75655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Dummy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Прямая со стрелкой 9"/>
          <p:cNvCxnSpPr>
            <a:cxnSpLocks/>
            <a:endCxn id="11" idx="0"/>
          </p:cNvCxnSpPr>
          <p:nvPr/>
        </p:nvCxnSpPr>
        <p:spPr>
          <a:xfrm>
            <a:off x="5386729" y="3007534"/>
            <a:ext cx="3199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4756559" y="329345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Stub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Прямая со стрелкой 11"/>
          <p:cNvCxnSpPr>
            <a:cxnSpLocks/>
          </p:cNvCxnSpPr>
          <p:nvPr/>
        </p:nvCxnSpPr>
        <p:spPr>
          <a:xfrm>
            <a:off x="5378340" y="3839978"/>
            <a:ext cx="0" cy="28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4744971" y="413382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 стрелкой 13"/>
          <p:cNvCxnSpPr>
            <a:cxnSpLocks/>
          </p:cNvCxnSpPr>
          <p:nvPr/>
        </p:nvCxnSpPr>
        <p:spPr>
          <a:xfrm>
            <a:off x="5386729" y="4683303"/>
            <a:ext cx="0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4744971" y="4980403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Mock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648608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Fake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2" name="Соединитель: уступ 31"/>
          <p:cNvCxnSpPr>
            <a:stCxn id="6" idx="3"/>
            <a:endCxn id="30" idx="0"/>
          </p:cNvCxnSpPr>
          <p:nvPr/>
        </p:nvCxnSpPr>
        <p:spPr>
          <a:xfrm>
            <a:off x="6023297" y="1832449"/>
            <a:ext cx="1096161" cy="6256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873493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Interaction Testing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Interaction testing is testing how an object sends messages (calls methods) to other objects. You use interaction testing when calling another object is the result of a specific unit of work.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38528988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Spy?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1801536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b="1" dirty="0"/>
              <a:t>Spy</a:t>
            </a:r>
            <a:r>
              <a:rPr lang="en-US" sz="2400" dirty="0"/>
              <a:t> is a stub which </a:t>
            </a:r>
            <a:r>
              <a:rPr lang="en-US" sz="2400" b="1" dirty="0"/>
              <a:t>saves some information about the calls made on the spy</a:t>
            </a:r>
            <a:r>
              <a:rPr lang="en-US" sz="2400" dirty="0"/>
              <a:t>.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endParaRPr lang="en-US" sz="24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400" dirty="0"/>
              <a:t>It allows to verify what argument values were passed in the methods, how many times any methods were called, in what order the methods were called.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46459439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Mock?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200" dirty="0"/>
              <a:t>Mock is a spy, but mock contains assertions inside itself, so a </a:t>
            </a:r>
            <a:r>
              <a:rPr lang="en-US" sz="3200" b="1" dirty="0"/>
              <a:t>mock can cause the failure of a test. 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154078011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Target Audience</a:t>
            </a:r>
            <a:endParaRPr lang="ru-RU" dirty="0"/>
          </a:p>
        </p:txBody>
      </p:sp>
      <p:sp>
        <p:nvSpPr>
          <p:cNvPr id="6" name="Объект 3"/>
          <p:cNvSpPr>
            <a:spLocks noGrp="1"/>
          </p:cNvSpPr>
          <p:nvPr>
            <p:ph sz="half" idx="2"/>
          </p:nvPr>
        </p:nvSpPr>
        <p:spPr>
          <a:xfrm>
            <a:off x="5308600" y="1507067"/>
            <a:ext cx="9091612" cy="4506481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Beginner developers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C# experience is required</a:t>
            </a:r>
            <a:endParaRPr lang="ru-RU" sz="2400" dirty="0"/>
          </a:p>
        </p:txBody>
      </p:sp>
      <p:pic>
        <p:nvPicPr>
          <p:cNvPr id="2056" name="Picture 8" descr="Похоже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" y="1600200"/>
            <a:ext cx="4021667" cy="276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964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 Doubles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756559" y="1557709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Double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8" name="Прямая со стрелкой 7"/>
          <p:cNvCxnSpPr>
            <a:cxnSpLocks/>
            <a:stCxn id="6" idx="2"/>
            <a:endCxn id="9" idx="0"/>
          </p:cNvCxnSpPr>
          <p:nvPr/>
        </p:nvCxnSpPr>
        <p:spPr>
          <a:xfrm>
            <a:off x="5389928" y="2107188"/>
            <a:ext cx="0" cy="35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75655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Dummy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Прямая со стрелкой 9"/>
          <p:cNvCxnSpPr>
            <a:cxnSpLocks/>
            <a:endCxn id="11" idx="0"/>
          </p:cNvCxnSpPr>
          <p:nvPr/>
        </p:nvCxnSpPr>
        <p:spPr>
          <a:xfrm>
            <a:off x="5386729" y="3007534"/>
            <a:ext cx="3199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4756559" y="329345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Stub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Прямая со стрелкой 11"/>
          <p:cNvCxnSpPr>
            <a:cxnSpLocks/>
          </p:cNvCxnSpPr>
          <p:nvPr/>
        </p:nvCxnSpPr>
        <p:spPr>
          <a:xfrm>
            <a:off x="5378340" y="3839978"/>
            <a:ext cx="0" cy="28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4744971" y="4133824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 стрелкой 13"/>
          <p:cNvCxnSpPr>
            <a:cxnSpLocks/>
          </p:cNvCxnSpPr>
          <p:nvPr/>
        </p:nvCxnSpPr>
        <p:spPr>
          <a:xfrm>
            <a:off x="5386729" y="4683303"/>
            <a:ext cx="0" cy="285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4744971" y="4980403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Mock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6486089" y="2458055"/>
            <a:ext cx="1266738" cy="54947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Fake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2" name="Соединитель: уступ 31"/>
          <p:cNvCxnSpPr>
            <a:stCxn id="6" idx="3"/>
            <a:endCxn id="30" idx="0"/>
          </p:cNvCxnSpPr>
          <p:nvPr/>
        </p:nvCxnSpPr>
        <p:spPr>
          <a:xfrm>
            <a:off x="6023297" y="1832449"/>
            <a:ext cx="1096161" cy="6256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322512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is a Fake?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 dirty="0"/>
              <a:t>Fake is a test double which simulates the behavior of a real dependency as close to reality as possible.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49873814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Drawbacks of Manual Test Doubles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You have to write them on your own, what takes some time</a:t>
            </a:r>
            <a:endParaRPr lang="ru-RU" dirty="0"/>
          </a:p>
          <a:p>
            <a:pPr lvl="0"/>
            <a:r>
              <a:rPr lang="en-US" dirty="0"/>
              <a:t>It’s tedious to write test doubles for interfaces with lots of members</a:t>
            </a:r>
            <a:endParaRPr lang="ru-RU" dirty="0"/>
          </a:p>
          <a:p>
            <a:pPr lvl="0"/>
            <a:r>
              <a:rPr lang="en-US" dirty="0"/>
              <a:t>Boilerplate code to save information about calls</a:t>
            </a:r>
            <a:endParaRPr lang="ru-RU" dirty="0"/>
          </a:p>
          <a:p>
            <a:pPr lvl="0"/>
            <a:r>
              <a:rPr lang="en-US" dirty="0"/>
              <a:t>Hard to reuse manually written test doubles for other tests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07996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Mocking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Mocking frameworks are independent of unit testing frameworks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Two types of mocking frameworks: </a:t>
            </a:r>
            <a:r>
              <a:rPr lang="en-US" sz="2400" b="1" dirty="0"/>
              <a:t>Constrained and Unconstrained</a:t>
            </a:r>
          </a:p>
        </p:txBody>
      </p:sp>
    </p:spTree>
    <p:extLst>
      <p:ext uri="{BB962C8B-B14F-4D97-AF65-F5344CB8AC3E}">
        <p14:creationId xmlns:p14="http://schemas.microsoft.com/office/powerpoint/2010/main" val="40011637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Constrained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Limited capabilities: can’t mock private, static method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Generate code at runtime that inherits and overrides interfaces or base classes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You can create test doubles only for the code for which you can create test doubles manually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569634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Constrained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sz="3600" dirty="0"/>
              <a:t>NSubstitute</a:t>
            </a:r>
            <a:endParaRPr lang="ru-RU" sz="3600" dirty="0"/>
          </a:p>
          <a:p>
            <a:pPr lvl="0"/>
            <a:r>
              <a:rPr lang="en-US" sz="3600" dirty="0" err="1"/>
              <a:t>Moq</a:t>
            </a:r>
            <a:endParaRPr lang="en-US" sz="3600" dirty="0"/>
          </a:p>
          <a:p>
            <a:pPr lvl="0"/>
            <a:r>
              <a:rPr lang="en-US" sz="3600" dirty="0" err="1"/>
              <a:t>RhinoMock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439511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Unconstrained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8" y="1600200"/>
            <a:ext cx="9471935" cy="450648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Almost unlimited power. You can create a test double for literally anything: for a private or a static method and so on</a:t>
            </a:r>
            <a:endParaRPr lang="ru-RU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Generate code at runtime. Based on the profiling APIs. These APIs provide events for anything that happens during CLR code execution</a:t>
            </a:r>
            <a:endParaRPr lang="ru-RU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 err="1"/>
              <a:t>Typemock</a:t>
            </a:r>
            <a:r>
              <a:rPr lang="en-US" sz="2200" dirty="0"/>
              <a:t> Isolator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22950770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Unconstrained Frameworks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Good unit tests are just regular clients of the production code, it can call only public members. </a:t>
            </a:r>
            <a:br>
              <a:rPr lang="en-US" sz="2200" dirty="0"/>
            </a:br>
            <a:r>
              <a:rPr lang="en-US" sz="2200" dirty="0"/>
              <a:t>Tests which need to create test doubles for private methods are very suspicious.</a:t>
            </a:r>
            <a:endParaRPr lang="ru-RU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Most likely, if you need to cheat the public API somehow, you have problems with the design. </a:t>
            </a:r>
            <a:br>
              <a:rPr lang="en-US" sz="2200" dirty="0"/>
            </a:br>
            <a:r>
              <a:rPr lang="en-US" sz="2200" dirty="0"/>
              <a:t>You need to refactor the production code to enable unit testing.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With power of unconstrained frameworks, you come out with very hard to understand and hard to maintain unit tests in the long run. 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6828361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Don’t choose unconstrained mocking frameworks </a:t>
            </a:r>
            <a:br>
              <a:rPr lang="en-US" sz="3200" dirty="0"/>
            </a:br>
            <a:r>
              <a:rPr lang="en-US" sz="3200" dirty="0"/>
              <a:t>unless you are absolutely sure that this is the only way you can go.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650216065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Mocking frameworks are very similar. </a:t>
            </a:r>
          </a:p>
          <a:p>
            <a:pPr marL="0" indent="0">
              <a:buNone/>
            </a:pPr>
            <a:r>
              <a:rPr lang="en-US" sz="3200" dirty="0"/>
              <a:t>Having experience with one of them, you can learn any other mocking framework with ease. 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80742342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Content and Overview</a:t>
            </a:r>
            <a:endParaRPr lang="ru-RU" dirty="0"/>
          </a:p>
        </p:txBody>
      </p:sp>
      <p:sp>
        <p:nvSpPr>
          <p:cNvPr id="6" name="Объект 3"/>
          <p:cNvSpPr>
            <a:spLocks noGrp="1"/>
          </p:cNvSpPr>
          <p:nvPr>
            <p:ph sz="half" idx="2"/>
          </p:nvPr>
        </p:nvSpPr>
        <p:spPr>
          <a:xfrm>
            <a:off x="1256828" y="1600200"/>
            <a:ext cx="9091612" cy="4506481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Basics of unit testing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NUnit framework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Test Doubles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Manual Test Doubles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Test Doubles with a mocking framework (NSubstitute)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Detroit and London schools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TDD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Best Practices of writing unit tests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0217922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Detroit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48864" y="1394253"/>
            <a:ext cx="5313405" cy="4506481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dirty="0"/>
              <a:t>Tends towards using assertions to verify the state after the act phase.</a:t>
            </a:r>
          </a:p>
          <a:p>
            <a:pPr marL="0" lvl="0" indent="0">
              <a:buNone/>
            </a:pPr>
            <a:r>
              <a:rPr lang="en-US" dirty="0"/>
              <a:t>That is, by observing the return values or things that reveal the state of the system under test we verify that the behavior of the system is correct. </a:t>
            </a:r>
          </a:p>
          <a:p>
            <a:pPr marL="0" lvl="0" indent="0">
              <a:buNone/>
            </a:pPr>
            <a:r>
              <a:rPr lang="en-US" dirty="0"/>
              <a:t>For example:</a:t>
            </a:r>
          </a:p>
          <a:p>
            <a:pPr marL="0" lvl="0" indent="0">
              <a:buNone/>
            </a:pPr>
            <a:r>
              <a:rPr lang="en-US" dirty="0"/>
              <a:t>var result = </a:t>
            </a:r>
            <a:r>
              <a:rPr lang="en-US" dirty="0" err="1"/>
              <a:t>testee.DoStuff</a:t>
            </a:r>
            <a:r>
              <a:rPr lang="en-US" dirty="0"/>
              <a:t>("</a:t>
            </a:r>
            <a:r>
              <a:rPr lang="en-US" dirty="0" err="1"/>
              <a:t>param</a:t>
            </a:r>
            <a:r>
              <a:rPr lang="en-US" dirty="0"/>
              <a:t>");</a:t>
            </a:r>
          </a:p>
          <a:p>
            <a:pPr marL="0" lvl="0" indent="0">
              <a:buNone/>
            </a:pPr>
            <a:r>
              <a:rPr lang="en-US" dirty="0" err="1"/>
              <a:t>Assert.That</a:t>
            </a:r>
            <a:r>
              <a:rPr lang="en-US" dirty="0"/>
              <a:t>(result, </a:t>
            </a:r>
            <a:r>
              <a:rPr lang="en-US" dirty="0" err="1"/>
              <a:t>Is.EqualTo</a:t>
            </a:r>
            <a:r>
              <a:rPr lang="en-US" dirty="0"/>
              <a:t>("expected"));</a:t>
            </a:r>
          </a:p>
          <a:p>
            <a:pPr marL="0" lvl="0" indent="0">
              <a:buNone/>
            </a:pPr>
            <a:endParaRPr lang="ru-RU" dirty="0"/>
          </a:p>
        </p:txBody>
      </p:sp>
      <p:pic>
        <p:nvPicPr>
          <p:cNvPr id="4098" name="Picture 2" descr="Картинки по запросу detro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65" y="1303637"/>
            <a:ext cx="4841276" cy="362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0520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London (</a:t>
            </a:r>
            <a:r>
              <a:rPr lang="en-US" dirty="0" err="1"/>
              <a:t>mockists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733534" y="1339273"/>
            <a:ext cx="5923007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Tends towards verifying the interaction between objects. Verifies: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interaction with its collaborators in the right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calls to the right methods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 right order,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the right parameters,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right number of times? </a:t>
            </a:r>
          </a:p>
          <a:p>
            <a:endParaRPr lang="en-US" dirty="0"/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snippet:</a:t>
            </a:r>
          </a:p>
          <a:p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testee.DoStuff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_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mockCollaborator.Verify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(x =&gt;</a:t>
            </a:r>
            <a:b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GetDataForStuff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"),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Times.Once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</p:txBody>
      </p:sp>
      <p:pic>
        <p:nvPicPr>
          <p:cNvPr id="5122" name="Picture 2" descr="Картинки по запросу lond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23" y="1479317"/>
            <a:ext cx="4741682" cy="313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7159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Pragmatic approach is the most moderate. Maximize benefits reducing potential harm.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070405924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Rely on test doubles when you have </a:t>
            </a:r>
            <a:br>
              <a:rPr lang="en-US" dirty="0"/>
            </a:br>
            <a:r>
              <a:rPr lang="en-US" dirty="0"/>
              <a:t>to replace real dependencies on those which are under your control</a:t>
            </a:r>
            <a:endParaRPr lang="ru-RU" dirty="0"/>
          </a:p>
          <a:p>
            <a:pPr lvl="0"/>
            <a:r>
              <a:rPr lang="en-US" dirty="0"/>
              <a:t>Make all the dependencies visible to the client code to make production code testable</a:t>
            </a:r>
            <a:endParaRPr lang="ru-RU" dirty="0"/>
          </a:p>
          <a:p>
            <a:pPr lvl="0"/>
            <a:r>
              <a:rPr lang="en-US" dirty="0"/>
              <a:t>How to write different test doubles such as fakes, dummies, stubs, spies and mocks</a:t>
            </a:r>
            <a:endParaRPr lang="ru-RU" dirty="0"/>
          </a:p>
          <a:p>
            <a:pPr lvl="0"/>
            <a:r>
              <a:rPr lang="en-US" dirty="0"/>
              <a:t>How to use a mocking framework to avoid problems related to writing manual test doubles</a:t>
            </a:r>
            <a:endParaRPr lang="ru-RU" dirty="0"/>
          </a:p>
          <a:p>
            <a:pPr lvl="0"/>
            <a:r>
              <a:rPr lang="en-US" dirty="0"/>
              <a:t>The difference between Detroit school (classic) and London school (</a:t>
            </a:r>
            <a:r>
              <a:rPr lang="en-US" dirty="0" err="1"/>
              <a:t>mockists</a:t>
            </a:r>
            <a:r>
              <a:rPr lang="en-US" dirty="0"/>
              <a:t>). Classic school - avoid mocks as much as possible.</a:t>
            </a:r>
            <a:br>
              <a:rPr lang="en-US" dirty="0"/>
            </a:br>
            <a:r>
              <a:rPr lang="en-US" dirty="0"/>
              <a:t>Mocks and interfaces are the core part of the system emerging process for London school followers.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2316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736061"/>
            <a:ext cx="12192000" cy="1325563"/>
          </a:xfrm>
        </p:spPr>
        <p:txBody>
          <a:bodyPr/>
          <a:lstStyle/>
          <a:p>
            <a:r>
              <a:rPr lang="en-US" dirty="0"/>
              <a:t>Test-Driven Development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5639932"/>
      </p:ext>
    </p:extLst>
  </p:cSld>
  <p:clrMapOvr>
    <a:masterClrMapping/>
  </p:clrMapOvr>
  <p:transition spd="slow">
    <p:cover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Outline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What is TDD</a:t>
            </a:r>
            <a:endParaRPr lang="ru-RU" dirty="0"/>
          </a:p>
          <a:p>
            <a:pPr lvl="0"/>
            <a:r>
              <a:rPr lang="en-US" dirty="0"/>
              <a:t>The misconceptions about TDD</a:t>
            </a:r>
            <a:endParaRPr lang="ru-RU" dirty="0"/>
          </a:p>
          <a:p>
            <a:pPr lvl="0"/>
            <a:r>
              <a:rPr lang="en-US" dirty="0"/>
              <a:t>What does Red-Green-Refactor mean</a:t>
            </a:r>
            <a:endParaRPr lang="ru-RU" dirty="0"/>
          </a:p>
          <a:p>
            <a:pPr lvl="0"/>
            <a:r>
              <a:rPr lang="en-US" dirty="0"/>
              <a:t>How TDD and Design Upfront are related to each other</a:t>
            </a:r>
            <a:endParaRPr lang="ru-RU" dirty="0"/>
          </a:p>
          <a:p>
            <a:r>
              <a:rPr lang="en-US" dirty="0"/>
              <a:t>How to apply TDD in practice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91329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Common Misconception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Writing tests first, you double your efforts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You can’t write tests until you know the Design, </a:t>
            </a:r>
            <a:br>
              <a:rPr lang="en-US" dirty="0"/>
            </a:br>
            <a:r>
              <a:rPr lang="en-US" dirty="0"/>
              <a:t>and you can’t know the Design until you implement the code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You have to write all tests before you start the code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Instead: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Write one test</a:t>
            </a:r>
            <a:endParaRPr lang="ru-RU" sz="1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Watch it fail</a:t>
            </a:r>
            <a:endParaRPr lang="ru-RU" sz="1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Implement the code</a:t>
            </a:r>
            <a:endParaRPr lang="ru-RU" sz="1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Watch the test pass</a:t>
            </a:r>
            <a:endParaRPr lang="ru-RU" sz="1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Repeat</a:t>
            </a:r>
            <a:endParaRPr lang="ru-RU" sz="1800" dirty="0"/>
          </a:p>
          <a:p>
            <a:pPr lvl="1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679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TDD and Design Upfront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Methodological practices are </a:t>
            </a:r>
            <a:r>
              <a:rPr lang="en-US" b="1" dirty="0"/>
              <a:t>still there!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1800" dirty="0"/>
              <a:t>TDD </a:t>
            </a:r>
            <a:r>
              <a:rPr lang="en-US" sz="1800" b="1" dirty="0"/>
              <a:t>helps </a:t>
            </a:r>
            <a:r>
              <a:rPr lang="en-US" sz="1800" dirty="0"/>
              <a:t>to emerge the system</a:t>
            </a:r>
            <a:endParaRPr lang="ru-RU" sz="1800" dirty="0"/>
          </a:p>
          <a:p>
            <a:pPr lvl="1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4540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TDD is the approach of writing tests ahead of the production code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TDD provides at least 70% test coverage 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TDD doesn’t cancel all the analyzing techniques. You still need to write use cases or user stories.</a:t>
            </a:r>
            <a:endParaRPr lang="ru-RU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“Red-Green-Refactoring” is the core technique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4446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736061"/>
            <a:ext cx="12192000" cy="1325563"/>
          </a:xfrm>
        </p:spPr>
        <p:txBody>
          <a:bodyPr/>
          <a:lstStyle/>
          <a:p>
            <a:r>
              <a:rPr lang="en-US" dirty="0"/>
              <a:t>Best Practices of Unit Testing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078380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Call to Action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332329" y="2028039"/>
            <a:ext cx="9091612" cy="4506481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 b="1" dirty="0"/>
              <a:t>Enroll</a:t>
            </a:r>
            <a:r>
              <a:rPr lang="en-US" sz="3600" dirty="0"/>
              <a:t> and start learning the </a:t>
            </a:r>
            <a:br>
              <a:rPr lang="en-US" sz="3600" dirty="0"/>
            </a:br>
            <a:r>
              <a:rPr lang="en-US" sz="3600" dirty="0"/>
              <a:t>Unit Testing with NUnit and C#!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967884747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Outline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What guarantees does unit testing provide</a:t>
            </a:r>
            <a:endParaRPr lang="ru-RU" dirty="0"/>
          </a:p>
          <a:p>
            <a:pPr lvl="0"/>
            <a:r>
              <a:rPr lang="en-US" dirty="0"/>
              <a:t>What is the pragmatic unit testing </a:t>
            </a:r>
            <a:endParaRPr lang="ru-RU" dirty="0"/>
          </a:p>
          <a:p>
            <a:pPr lvl="0"/>
            <a:r>
              <a:rPr lang="en-US" dirty="0"/>
              <a:t>How singletons and static classes harm the unit testing</a:t>
            </a:r>
            <a:endParaRPr lang="ru-RU" dirty="0"/>
          </a:p>
          <a:p>
            <a:pPr lvl="0"/>
            <a:r>
              <a:rPr lang="en-US" dirty="0"/>
              <a:t>The problems related to extracting interfaces </a:t>
            </a:r>
            <a:br>
              <a:rPr lang="en-US" dirty="0"/>
            </a:br>
            <a:r>
              <a:rPr lang="en-US" dirty="0"/>
              <a:t>just for the sake of dependency injection</a:t>
            </a:r>
            <a:endParaRPr lang="ru-RU" dirty="0"/>
          </a:p>
          <a:p>
            <a:pPr lvl="0"/>
            <a:r>
              <a:rPr lang="en-US" dirty="0"/>
              <a:t>How much test coverage is enough</a:t>
            </a:r>
            <a:endParaRPr lang="ru-RU" dirty="0"/>
          </a:p>
          <a:p>
            <a:pPr lvl="0"/>
            <a:r>
              <a:rPr lang="en-US" dirty="0"/>
              <a:t>The problem of testing trivial code</a:t>
            </a:r>
            <a:endParaRPr lang="ru-RU" dirty="0"/>
          </a:p>
          <a:p>
            <a:pPr lvl="0"/>
            <a:r>
              <a:rPr lang="en-US" dirty="0"/>
              <a:t>What really means the rule of a single concern testing in a single unit test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80847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Guarantees of Unit Tests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Unit tests by themselves do not guarantee anything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Unit tests require as many attention as the production code base does.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Writing unit tests is the craft which you should study carefully.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47560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Makes a Valuable Test?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40865" y="1730694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Has a high chance of catching a regression error</a:t>
            </a:r>
          </a:p>
          <a:p>
            <a:pPr lvl="0"/>
            <a:r>
              <a:rPr lang="en-US" dirty="0"/>
              <a:t>Has a low chance of producing a false positive</a:t>
            </a:r>
          </a:p>
          <a:p>
            <a:pPr lvl="0"/>
            <a:r>
              <a:rPr lang="en-US" dirty="0"/>
              <a:t>Provides fast feedback</a:t>
            </a:r>
            <a:endParaRPr lang="ru-RU" dirty="0"/>
          </a:p>
          <a:p>
            <a:pPr lvl="0"/>
            <a:r>
              <a:rPr lang="en-US" dirty="0"/>
              <a:t>Has low maintenance cost</a:t>
            </a:r>
            <a:endParaRPr lang="ru-RU" dirty="0"/>
          </a:p>
        </p:txBody>
      </p:sp>
      <p:pic>
        <p:nvPicPr>
          <p:cNvPr id="1026" name="Picture 2" descr="What Makes a Valuable Test: Examples &#10;Low chance &#10;End-to-end tests &#10;of getting a &#10;false positive &#10;Trivial tests &#10;High &#10;chance of &#10;catching a &#10;regression &#10;Fast &#10;feedback &#10;Coupling to implementation details 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" t="14539"/>
          <a:stretch/>
        </p:blipFill>
        <p:spPr bwMode="auto">
          <a:xfrm>
            <a:off x="838200" y="1559516"/>
            <a:ext cx="4463512" cy="2424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82593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Makes a Valuable Test?</a:t>
            </a:r>
            <a:endParaRPr lang="ru-RU" dirty="0"/>
          </a:p>
        </p:txBody>
      </p:sp>
      <p:pic>
        <p:nvPicPr>
          <p:cNvPr id="2050" name="Picture 2" descr="Test Pyramid and Value Proposition &#10;The slowest &#10;The fastest &#10;End- &#10;to-end &#10;Integration &#10;tests &#10;Unit tests &#10;Protection against &#10;regressions and &#10;false positives 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5" r="-512" b="8930"/>
          <a:stretch/>
        </p:blipFill>
        <p:spPr bwMode="auto">
          <a:xfrm>
            <a:off x="2438399" y="1294155"/>
            <a:ext cx="8014743" cy="3477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2855237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When to Write Mocks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Unit tests should not test the correctness of interaction between domain objects Such tests experience lots of false positives and worse maintainability since they usually involve the writing of mocks.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Always choose to use interaction testing only as the last option. </a:t>
            </a:r>
            <a:br>
              <a:rPr lang="en-US" dirty="0"/>
            </a:br>
            <a:r>
              <a:rPr lang="en-US" dirty="0"/>
              <a:t>Try to rely on tests that verify state or returning values, because so many things become much more complicated by having interaction tests.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60962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Integration Tests</a:t>
            </a:r>
            <a:endParaRPr lang="ru-RU" dirty="0"/>
          </a:p>
        </p:txBody>
      </p:sp>
      <p:pic>
        <p:nvPicPr>
          <p:cNvPr id="9" name="BriefUniformHorne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19475" y="1511299"/>
            <a:ext cx="5753100" cy="31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197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Integration Tests</a:t>
            </a:r>
            <a:endParaRPr lang="ru-RU" dirty="0"/>
          </a:p>
        </p:txBody>
      </p:sp>
      <p:pic>
        <p:nvPicPr>
          <p:cNvPr id="3" name="2UnitTests-ZeroInteg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9038" y="1559378"/>
            <a:ext cx="5831209" cy="328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597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Integration Tests</a:t>
            </a:r>
            <a:endParaRPr lang="ru-RU" dirty="0"/>
          </a:p>
        </p:txBody>
      </p:sp>
      <p:pic>
        <p:nvPicPr>
          <p:cNvPr id="4" name="Door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6025" y="1217956"/>
            <a:ext cx="4679950" cy="467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223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Integration Tests</a:t>
            </a:r>
            <a:endParaRPr lang="ru-RU" dirty="0"/>
          </a:p>
        </p:txBody>
      </p:sp>
      <p:pic>
        <p:nvPicPr>
          <p:cNvPr id="3" name="M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6804" y="1562100"/>
            <a:ext cx="4218392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4800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Integration Tests</a:t>
            </a:r>
            <a:endParaRPr lang="ru-RU" dirty="0"/>
          </a:p>
        </p:txBody>
      </p:sp>
      <p:pic>
        <p:nvPicPr>
          <p:cNvPr id="4" name="Debugg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9643" y="1425574"/>
            <a:ext cx="6592713" cy="370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734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3718109"/>
      </p:ext>
    </p:extLst>
  </p:cSld>
  <p:clrMapOvr>
    <a:masterClrMapping/>
  </p:clrMapOvr>
  <p:transition spd="slow">
    <p:cover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1861" y="-28858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 don’t need any integration tests. Oh, really?</a:t>
            </a:r>
            <a:endParaRPr lang="ru-RU" sz="3600" dirty="0"/>
          </a:p>
        </p:txBody>
      </p:sp>
      <p:pic>
        <p:nvPicPr>
          <p:cNvPr id="3" name="How OOP Work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92548" y="1379881"/>
            <a:ext cx="4079595" cy="39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957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Why Singletons Are Bad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They are used as a global instance =&gt; hiding of dependencies.</a:t>
            </a:r>
            <a:endParaRPr lang="ru-RU" dirty="0"/>
          </a:p>
          <a:p>
            <a:pPr lvl="0"/>
            <a:r>
              <a:rPr lang="en-US" dirty="0"/>
              <a:t>They violate the SRP: they control their own creation and lifecycle.</a:t>
            </a:r>
            <a:endParaRPr lang="ru-RU" dirty="0"/>
          </a:p>
          <a:p>
            <a:pPr lvl="0"/>
            <a:r>
              <a:rPr lang="en-US" dirty="0"/>
              <a:t>They inherently cause code to be tightly </a:t>
            </a:r>
            <a:r>
              <a:rPr lang="en-US" dirty="0">
                <a:hlinkClick r:id="rId2"/>
              </a:rPr>
              <a:t>coupled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This makes faking them out under test rather difficult in many cases.</a:t>
            </a:r>
            <a:endParaRPr lang="ru-RU" dirty="0"/>
          </a:p>
          <a:p>
            <a:pPr lvl="0"/>
            <a:r>
              <a:rPr lang="en-US" dirty="0"/>
              <a:t>They carry state around for the lifetime of the application.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87242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Interfaces and Abstractions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10071486" cy="4506481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3600" dirty="0"/>
              <a:t>Programming to an interface does not guarantee </a:t>
            </a:r>
            <a:br>
              <a:rPr lang="en-US" sz="3600" dirty="0"/>
            </a:br>
            <a:r>
              <a:rPr lang="en-US" sz="3600" dirty="0"/>
              <a:t>that we are coding against an abstraction.</a:t>
            </a:r>
          </a:p>
          <a:p>
            <a:pPr marL="0" lvl="0" indent="0">
              <a:buNone/>
            </a:pPr>
            <a:r>
              <a:rPr lang="en-US" sz="3600" b="1" dirty="0"/>
              <a:t>Interfaces are not abstractions. </a:t>
            </a:r>
          </a:p>
          <a:p>
            <a:pPr lvl="0"/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2507714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Interfaces and Abstractions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96589" y="1971675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i="1" dirty="0"/>
              <a:t>Extracting Interface</a:t>
            </a:r>
            <a:r>
              <a:rPr lang="en-US" sz="3200" dirty="0"/>
              <a:t> in Visual Studio via its refactoring feature, the resulting interface is </a:t>
            </a:r>
            <a:r>
              <a:rPr lang="en-US" sz="3200" i="1" dirty="0"/>
              <a:t>shallow.</a:t>
            </a:r>
          </a:p>
          <a:p>
            <a:pPr lvl="0"/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13511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Interfaces and Abstractions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2339588" y="1943100"/>
            <a:ext cx="10995411" cy="4506481"/>
          </a:xfrm>
        </p:spPr>
        <p:txBody>
          <a:bodyPr>
            <a:noAutofit/>
          </a:bodyPr>
          <a:lstStyle/>
          <a:p>
            <a:pPr marL="0" marR="0" indent="0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public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interface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IPostingContext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AddToPostings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Posting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posting);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 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ObjectSet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Posting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Postings {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</a:t>
            </a: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 }</a:t>
            </a:r>
            <a:endParaRPr lang="ru-RU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8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ru-RU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7710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Interfaces and Abstractions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72788" y="1809750"/>
            <a:ext cx="10995411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Interfaces often leak implementation details. </a:t>
            </a:r>
          </a:p>
          <a:p>
            <a:pPr marL="0" indent="0">
              <a:buNone/>
            </a:pPr>
            <a:r>
              <a:rPr lang="en-US" sz="2400" u="sng" dirty="0" err="1">
                <a:hlinkClick r:id="rId2"/>
              </a:rPr>
              <a:t>SystemWrapper</a:t>
            </a:r>
            <a:r>
              <a:rPr lang="en-US" sz="2400" dirty="0"/>
              <a:t> is the project that provides </a:t>
            </a:r>
            <a:br>
              <a:rPr lang="en-US" sz="2400" dirty="0"/>
            </a:br>
            <a:r>
              <a:rPr lang="en-US" sz="2400" dirty="0"/>
              <a:t>extracted interfaces for various BCL types, </a:t>
            </a:r>
            <a:br>
              <a:rPr lang="en-US" sz="2400" dirty="0"/>
            </a:br>
            <a:r>
              <a:rPr lang="en-US" sz="2400" dirty="0"/>
              <a:t>such as </a:t>
            </a:r>
            <a:r>
              <a:rPr lang="en-US" sz="2400" u="sng" dirty="0" err="1">
                <a:hlinkClick r:id="rId3"/>
              </a:rPr>
              <a:t>System.IO.FileInfo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935558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Coverage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If you have a low coverage, it indicates </a:t>
            </a:r>
            <a:br>
              <a:rPr lang="en-US" sz="2400" dirty="0"/>
            </a:br>
            <a:r>
              <a:rPr lang="en-US" sz="2400" dirty="0"/>
              <a:t>that your code is not enough tested</a:t>
            </a: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If you have a high coverage, it indicates nothing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080317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Coverage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71550" y="1906369"/>
            <a:ext cx="512445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Boundary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IsWithin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value)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value &gt; 10;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ru-RU" sz="16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96000" y="1537038"/>
            <a:ext cx="59150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TestFixture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BoundaryTests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[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Test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IsWithin_20_ReturnsTrue()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Boundary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Assert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.IsTrue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b.IsWithin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(20));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188118623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Coverage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406389" y="2351519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/>
              <a:t>80% </a:t>
            </a:r>
            <a:r>
              <a:rPr lang="en-US" sz="3600" dirty="0"/>
              <a:t>coverage is acceptable.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1182960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Testing Trivial Code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Don't write tests for getters and setters. Those getters and setters </a:t>
            </a:r>
            <a:r>
              <a:rPr lang="en-US" i="1" dirty="0"/>
              <a:t>will</a:t>
            </a:r>
            <a:r>
              <a:rPr lang="en-US" dirty="0"/>
              <a:t> be indirectly tested by the tests of the other methods; so, there's no point in testing them directly.</a:t>
            </a:r>
            <a:endParaRPr lang="ru-RU" dirty="0">
              <a:cs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Don't write tests for one line functions or functions that are obviously trivial. </a:t>
            </a:r>
            <a:r>
              <a:rPr lang="ru-RU" dirty="0" err="1"/>
              <a:t>Again</a:t>
            </a:r>
            <a:r>
              <a:rPr lang="ru-RU" dirty="0"/>
              <a:t>, </a:t>
            </a:r>
            <a:r>
              <a:rPr lang="ru-RU" dirty="0" err="1"/>
              <a:t>they'll</a:t>
            </a:r>
            <a:r>
              <a:rPr lang="ru-RU" dirty="0"/>
              <a:t> </a:t>
            </a:r>
            <a:r>
              <a:rPr lang="ru-RU" dirty="0" err="1"/>
              <a:t>be</a:t>
            </a:r>
            <a:r>
              <a:rPr lang="ru-RU" dirty="0"/>
              <a:t> </a:t>
            </a:r>
            <a:r>
              <a:rPr lang="ru-RU" dirty="0" err="1"/>
              <a:t>tested</a:t>
            </a:r>
            <a:r>
              <a:rPr lang="ru-RU" dirty="0"/>
              <a:t> </a:t>
            </a:r>
            <a:r>
              <a:rPr lang="ru-RU" dirty="0" err="1"/>
              <a:t>indirectly</a:t>
            </a:r>
            <a:r>
              <a:rPr lang="ru-RU" dirty="0"/>
              <a:t>.</a:t>
            </a:r>
            <a:endParaRPr lang="ru-R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97424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Outline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What is a unit test</a:t>
            </a:r>
            <a:endParaRPr lang="ru-RU" dirty="0"/>
          </a:p>
          <a:p>
            <a:pPr lvl="0"/>
            <a:r>
              <a:rPr lang="en-US" dirty="0"/>
              <a:t>What unit test frameworks exist</a:t>
            </a:r>
            <a:endParaRPr lang="ru-RU" dirty="0"/>
          </a:p>
          <a:p>
            <a:pPr lvl="0"/>
            <a:r>
              <a:rPr lang="en-US" dirty="0"/>
              <a:t>How to write a unit test in practice</a:t>
            </a:r>
            <a:endParaRPr lang="ru-RU" dirty="0"/>
          </a:p>
          <a:p>
            <a:pPr lvl="0"/>
            <a:r>
              <a:rPr lang="en-US" dirty="0"/>
              <a:t>Naming Conventions</a:t>
            </a:r>
            <a:endParaRPr lang="ru-RU" dirty="0"/>
          </a:p>
          <a:p>
            <a:pPr lvl="0"/>
            <a:r>
              <a:rPr lang="en-US" dirty="0"/>
              <a:t>How to run and debug unit tests</a:t>
            </a:r>
            <a:endParaRPr lang="ru-RU" dirty="0"/>
          </a:p>
          <a:p>
            <a:pPr lvl="0"/>
            <a:r>
              <a:rPr lang="en-US" dirty="0"/>
              <a:t>What are the benefits of writing unit tests</a:t>
            </a:r>
            <a:endParaRPr lang="ru-RU" dirty="0"/>
          </a:p>
          <a:p>
            <a:pPr lvl="0"/>
            <a:r>
              <a:rPr lang="en-US" dirty="0"/>
              <a:t>Who should write unit tests and when</a:t>
            </a:r>
            <a:endParaRPr lang="ru-RU" dirty="0"/>
          </a:p>
          <a:p>
            <a:pPr lvl="0"/>
            <a:r>
              <a:rPr lang="en-US" dirty="0"/>
              <a:t>The Oath of a Programmer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88237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Counter Arguments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They confuse cause and effect</a:t>
            </a:r>
            <a:endParaRPr lang="ru-RU" dirty="0"/>
          </a:p>
          <a:p>
            <a:pPr lvl="0"/>
            <a:r>
              <a:rPr lang="en-US" dirty="0"/>
              <a:t>Trivial code may not stay trivial</a:t>
            </a:r>
            <a:endParaRPr lang="ru-RU" dirty="0"/>
          </a:p>
          <a:p>
            <a:pPr lvl="0"/>
            <a:r>
              <a:rPr lang="ru-RU" dirty="0" err="1"/>
              <a:t>It's</a:t>
            </a:r>
            <a:r>
              <a:rPr lang="ru-RU" dirty="0"/>
              <a:t> </a:t>
            </a:r>
            <a:r>
              <a:rPr lang="ru-RU" dirty="0" err="1"/>
              <a:t>horrible</a:t>
            </a:r>
            <a:r>
              <a:rPr lang="ru-RU" dirty="0"/>
              <a:t> </a:t>
            </a:r>
            <a:r>
              <a:rPr lang="ru-RU" dirty="0" err="1"/>
              <a:t>advice</a:t>
            </a:r>
            <a:r>
              <a:rPr lang="ru-RU" dirty="0"/>
              <a:t> for </a:t>
            </a:r>
            <a:r>
              <a:rPr lang="ru-RU" dirty="0" err="1"/>
              <a:t>novices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16494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Counter Arguments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r>
              <a:rPr lang="en-US" dirty="0"/>
              <a:t>How properties and methods came into play without a failing test?</a:t>
            </a:r>
            <a:endParaRPr lang="ru-RU" dirty="0"/>
          </a:p>
          <a:p>
            <a:r>
              <a:rPr lang="en-US" dirty="0"/>
              <a:t>Practicing TDD, you don’t know how much difficult the implementation will be. </a:t>
            </a:r>
            <a:endParaRPr lang="ru-RU" dirty="0"/>
          </a:p>
          <a:p>
            <a:r>
              <a:rPr lang="en-US" dirty="0"/>
              <a:t>Trivial property/method might be changed in the future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6695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Sorrow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2472939" y="2351519"/>
            <a:ext cx="9091612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/>
              <a:t>No easy answer. </a:t>
            </a:r>
            <a:r>
              <a:rPr lang="en-US" sz="3600" dirty="0"/>
              <a:t>Welcome to Engineering!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0123810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Test Single Concern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086100" y="2256269"/>
            <a:ext cx="10364401" cy="4506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One-Assert-Per-Test really means </a:t>
            </a:r>
            <a:br>
              <a:rPr lang="en-US" sz="3200" dirty="0"/>
            </a:br>
            <a:r>
              <a:rPr lang="en-US" sz="3200" b="1" dirty="0"/>
              <a:t>test one aspect/behavior in each test.</a:t>
            </a:r>
            <a:r>
              <a:rPr lang="en-US" sz="32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8071971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Characteristics of Good Unit Tests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Trustworthiness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Maintainability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Readability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786610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to Avoid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Avoid control flow operators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Avoid Duplication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Don’t set up Test Doubles in the [SetUp] method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Avoid ordered tests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creates temporal coupling between unit tests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adding a new test to a particular order, </a:t>
            </a:r>
            <a:br>
              <a:rPr lang="en-US" sz="2000" dirty="0"/>
            </a:br>
            <a:r>
              <a:rPr lang="en-US" sz="2000" dirty="0"/>
              <a:t>you need to think about when that test should run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ordered tests are slower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ordered tests are hard to maintain</a:t>
            </a:r>
          </a:p>
        </p:txBody>
      </p:sp>
    </p:spTree>
    <p:extLst>
      <p:ext uri="{BB962C8B-B14F-4D97-AF65-F5344CB8AC3E}">
        <p14:creationId xmlns:p14="http://schemas.microsoft.com/office/powerpoint/2010/main" val="18591854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to Avoid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957186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Over specification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assert purely internal state in an object under test. </a:t>
            </a:r>
            <a:endParaRPr lang="ru-RU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use more than one mock in a single test. </a:t>
            </a:r>
            <a:endParaRPr lang="ru-RU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use both stubs and mocks in a single test. </a:t>
            </a:r>
            <a:endParaRPr lang="ru-RU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assert specific call orders or exact string matches when it isn’t required</a:t>
            </a:r>
            <a:endParaRPr lang="ru-RU" sz="2000" dirty="0"/>
          </a:p>
          <a:p>
            <a:pPr lvl="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96419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Achieve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577839" y="2533650"/>
            <a:ext cx="9957186" cy="4506481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3200" b="1" dirty="0"/>
              <a:t>Independency and Isolation!</a:t>
            </a:r>
          </a:p>
        </p:txBody>
      </p:sp>
    </p:spTree>
    <p:extLst>
      <p:ext uri="{BB962C8B-B14F-4D97-AF65-F5344CB8AC3E}">
        <p14:creationId xmlns:p14="http://schemas.microsoft.com/office/powerpoint/2010/main" val="646318346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Unit tests do not guarantee the success</a:t>
            </a:r>
          </a:p>
          <a:p>
            <a:pPr lvl="0"/>
            <a:r>
              <a:rPr lang="en-US" dirty="0"/>
              <a:t>Pragmatic unit testing concentrates on writing valuable unit tests.</a:t>
            </a:r>
            <a:endParaRPr lang="ru-RU" dirty="0"/>
          </a:p>
          <a:p>
            <a:pPr lvl="0"/>
            <a:r>
              <a:rPr lang="en-US" dirty="0"/>
              <a:t>Singletons and static classes make impossible to write unit tests for the code which is dependent on them. It’s hard to replace static dependencies</a:t>
            </a:r>
            <a:endParaRPr lang="ru-RU" dirty="0"/>
          </a:p>
          <a:p>
            <a:pPr lvl="0"/>
            <a:r>
              <a:rPr lang="en-US" dirty="0"/>
              <a:t>Interfaces are not abstractions.</a:t>
            </a:r>
            <a:endParaRPr lang="ru-RU" dirty="0"/>
          </a:p>
          <a:p>
            <a:pPr lvl="0"/>
            <a:r>
              <a:rPr lang="en-US" dirty="0"/>
              <a:t>80% rate of test coverage is the minimum level you want to achieve </a:t>
            </a:r>
            <a:endParaRPr lang="ru-RU" dirty="0"/>
          </a:p>
          <a:p>
            <a:pPr lvl="0"/>
            <a:r>
              <a:rPr lang="en-US" dirty="0"/>
              <a:t>Testing trivial code might appear a useless undertaking. </a:t>
            </a:r>
            <a:br>
              <a:rPr lang="en-US" dirty="0"/>
            </a:br>
            <a:r>
              <a:rPr lang="en-US" dirty="0"/>
              <a:t>Though, trivial code sometimes transforms into something more complex.</a:t>
            </a:r>
            <a:endParaRPr lang="ru-RU" dirty="0"/>
          </a:p>
          <a:p>
            <a:pPr lvl="0"/>
            <a:r>
              <a:rPr lang="en-US" dirty="0"/>
              <a:t>Testing a single concern within a single unit test means you should test only one logical unit in one unit test.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81849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-107607"/>
            <a:ext cx="10515600" cy="1325563"/>
          </a:xfrm>
        </p:spPr>
        <p:txBody>
          <a:bodyPr/>
          <a:lstStyle/>
          <a:p>
            <a:r>
              <a:rPr lang="en-US" dirty="0"/>
              <a:t>What you Learned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5639" y="1600200"/>
            <a:ext cx="9091612" cy="4506481"/>
          </a:xfrm>
        </p:spPr>
        <p:txBody>
          <a:bodyPr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Write, run and debug unit tests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Write test doubles, both manual and with a mocking framework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Apply TDD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Avoid many mistakes while writing unit tests adhering to the best practices</a:t>
            </a:r>
            <a:endParaRPr lang="ru-RU" sz="24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400" dirty="0"/>
              <a:t>Use NUnit for writing unit tests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5491678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EngineerSpock-Udemy-Main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ngineerSpock-Udemy">
  <a:themeElements>
    <a:clrScheme name="Другая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595959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  <a:alpha val="50000"/>
          </a:scheme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29722</TotalTime>
  <Words>3576</Words>
  <Application>Microsoft Office PowerPoint</Application>
  <PresentationFormat>Widescreen</PresentationFormat>
  <Paragraphs>438</Paragraphs>
  <Slides>99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99</vt:i4>
      </vt:variant>
    </vt:vector>
  </HeadingPairs>
  <TitlesOfParts>
    <vt:vector size="101" baseType="lpstr">
      <vt:lpstr>EngineerSpock-Udemy-Main</vt:lpstr>
      <vt:lpstr>EngineerSpock-Udemy</vt:lpstr>
      <vt:lpstr>Learn Unit Testing with NUnit and C#</vt:lpstr>
      <vt:lpstr>Why Unit Testing?</vt:lpstr>
      <vt:lpstr>What the Course is About?</vt:lpstr>
      <vt:lpstr>What the Course Gives You?</vt:lpstr>
      <vt:lpstr>Target Audience</vt:lpstr>
      <vt:lpstr>Content and Overview</vt:lpstr>
      <vt:lpstr>Call to Action</vt:lpstr>
      <vt:lpstr>Getting Started</vt:lpstr>
      <vt:lpstr>Outline</vt:lpstr>
      <vt:lpstr>What is a Unit Test?</vt:lpstr>
      <vt:lpstr>What is a SUT?</vt:lpstr>
      <vt:lpstr>What is Integration Testing?</vt:lpstr>
      <vt:lpstr>Unit Testing Frameworks</vt:lpstr>
      <vt:lpstr>What is Integration Testing?</vt:lpstr>
      <vt:lpstr>Unit Testing Frameworks</vt:lpstr>
      <vt:lpstr>Naming Conventions</vt:lpstr>
      <vt:lpstr>Naming Conventions</vt:lpstr>
      <vt:lpstr>Naming Conventions</vt:lpstr>
      <vt:lpstr>Naming Conventions</vt:lpstr>
      <vt:lpstr>Benefits</vt:lpstr>
      <vt:lpstr>Benefits</vt:lpstr>
      <vt:lpstr>Benefits</vt:lpstr>
      <vt:lpstr>Unit Testing Considerations</vt:lpstr>
      <vt:lpstr>Programmer’s Oath</vt:lpstr>
      <vt:lpstr>Programmer’s Oath</vt:lpstr>
      <vt:lpstr>Conclusion</vt:lpstr>
      <vt:lpstr>NUnit</vt:lpstr>
      <vt:lpstr>Outline</vt:lpstr>
      <vt:lpstr>Intro to Assertions</vt:lpstr>
      <vt:lpstr>Constraints</vt:lpstr>
      <vt:lpstr>Constraints</vt:lpstr>
      <vt:lpstr>Intro to Assertions</vt:lpstr>
      <vt:lpstr>Intro to Assertions</vt:lpstr>
      <vt:lpstr>Intro to Assertions</vt:lpstr>
      <vt:lpstr>Intro to Assertions</vt:lpstr>
      <vt:lpstr>Intro to Assertions</vt:lpstr>
      <vt:lpstr>Arrange-Act-Assert</vt:lpstr>
      <vt:lpstr>Execution Flow</vt:lpstr>
      <vt:lpstr>What You Learned</vt:lpstr>
      <vt:lpstr>Writing Test Doubles</vt:lpstr>
      <vt:lpstr>Outline</vt:lpstr>
      <vt:lpstr>Test Doubles</vt:lpstr>
      <vt:lpstr>What is a Dummy?</vt:lpstr>
      <vt:lpstr>Test Doubles</vt:lpstr>
      <vt:lpstr>What is a Stub?</vt:lpstr>
      <vt:lpstr>Test Doubles</vt:lpstr>
      <vt:lpstr>Interaction Testing</vt:lpstr>
      <vt:lpstr>What is a Spy?</vt:lpstr>
      <vt:lpstr>What is a Mock?</vt:lpstr>
      <vt:lpstr>Test Doubles</vt:lpstr>
      <vt:lpstr>What is a Fake?</vt:lpstr>
      <vt:lpstr>Drawbacks of Manual Test Doubles</vt:lpstr>
      <vt:lpstr>Mocking Frameworks</vt:lpstr>
      <vt:lpstr>Constrained Frameworks</vt:lpstr>
      <vt:lpstr>Constrained Frameworks</vt:lpstr>
      <vt:lpstr>Unconstrained Frameworks</vt:lpstr>
      <vt:lpstr>Unconstrained Frameworks</vt:lpstr>
      <vt:lpstr>PowerPoint Presentation</vt:lpstr>
      <vt:lpstr>PowerPoint Presentation</vt:lpstr>
      <vt:lpstr>Detroit</vt:lpstr>
      <vt:lpstr>London (mockists)</vt:lpstr>
      <vt:lpstr>PowerPoint Presentation</vt:lpstr>
      <vt:lpstr>Summary</vt:lpstr>
      <vt:lpstr>Test-Driven Development</vt:lpstr>
      <vt:lpstr>Outline</vt:lpstr>
      <vt:lpstr>Common Misconception</vt:lpstr>
      <vt:lpstr>TDD and Design Upfront</vt:lpstr>
      <vt:lpstr>Summary</vt:lpstr>
      <vt:lpstr>Best Practices of Unit Testing</vt:lpstr>
      <vt:lpstr>Outline</vt:lpstr>
      <vt:lpstr>Guarantees of Unit Tests</vt:lpstr>
      <vt:lpstr>What Makes a Valuable Test?</vt:lpstr>
      <vt:lpstr>What Makes a Valuable Test?</vt:lpstr>
      <vt:lpstr>When to Write Mocks</vt:lpstr>
      <vt:lpstr>Integration Tests</vt:lpstr>
      <vt:lpstr>Integration Tests</vt:lpstr>
      <vt:lpstr>Integration Tests</vt:lpstr>
      <vt:lpstr>Integration Tests</vt:lpstr>
      <vt:lpstr>Integration Tests</vt:lpstr>
      <vt:lpstr>I don’t need any integration tests. Oh, really?</vt:lpstr>
      <vt:lpstr>Why Singletons Are Bad</vt:lpstr>
      <vt:lpstr>Interfaces and Abstractions</vt:lpstr>
      <vt:lpstr>Interfaces and Abstractions</vt:lpstr>
      <vt:lpstr>Interfaces and Abstractions</vt:lpstr>
      <vt:lpstr>Interfaces and Abstractions</vt:lpstr>
      <vt:lpstr>Coverage</vt:lpstr>
      <vt:lpstr>Coverage</vt:lpstr>
      <vt:lpstr>Coverage</vt:lpstr>
      <vt:lpstr>Testing Trivial Code</vt:lpstr>
      <vt:lpstr>Counter Arguments</vt:lpstr>
      <vt:lpstr>Counter Arguments</vt:lpstr>
      <vt:lpstr>Sorrow</vt:lpstr>
      <vt:lpstr>Test Single Concern</vt:lpstr>
      <vt:lpstr>Characteristics of Good Unit Tests</vt:lpstr>
      <vt:lpstr>What to Avoid</vt:lpstr>
      <vt:lpstr>What to Avoid</vt:lpstr>
      <vt:lpstr>Achieve</vt:lpstr>
      <vt:lpstr>Summary</vt:lpstr>
      <vt:lpstr>What you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.NET Ecosystem</dc:title>
  <dc:creator>Elias Fofanov</dc:creator>
  <cp:lastModifiedBy>Purvesh Maheshwari</cp:lastModifiedBy>
  <cp:revision>160</cp:revision>
  <dcterms:created xsi:type="dcterms:W3CDTF">2016-12-04T11:09:14Z</dcterms:created>
  <dcterms:modified xsi:type="dcterms:W3CDTF">2021-05-22T22:47:21Z</dcterms:modified>
</cp:coreProperties>
</file>